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6858000" cx="9144000"/>
  <p:notesSz cx="7099300" cy="10234600"/>
  <p:embeddedFontLst>
    <p:embeddedFont>
      <p:font typeface="Zen Kaku Gothic New"/>
      <p:regular r:id="rId14"/>
      <p:bold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16" roundtripDataSignature="AMtx7mjqryCiiZyke/BrhWm3mMmMTAZKR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ZenKakuGothicNew-bold.fntdata"/><Relationship Id="rId14" Type="http://schemas.openxmlformats.org/officeDocument/2006/relationships/font" Target="fonts/ZenKakuGothicNew-regular.fntdata"/><Relationship Id="rId16"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76575" cy="51117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021138" y="0"/>
            <a:ext cx="3076575" cy="511175"/>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92188" y="768350"/>
            <a:ext cx="5114925"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9613" y="4860925"/>
            <a:ext cx="5680075" cy="460533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721850"/>
            <a:ext cx="3076575" cy="51117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021138" y="9721850"/>
            <a:ext cx="3076575" cy="5111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ja-JP"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08cc68e9fe_0_0:notes"/>
          <p:cNvSpPr/>
          <p:nvPr>
            <p:ph idx="2" type="sldImg"/>
          </p:nvPr>
        </p:nvSpPr>
        <p:spPr>
          <a:xfrm>
            <a:off x="992188" y="768350"/>
            <a:ext cx="5115000" cy="3837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 name="Google Shape;80;g208cc68e9fe_0_0:notes"/>
          <p:cNvSpPr txBox="1"/>
          <p:nvPr>
            <p:ph idx="1" type="body"/>
          </p:nvPr>
        </p:nvSpPr>
        <p:spPr>
          <a:xfrm>
            <a:off x="709613" y="4860925"/>
            <a:ext cx="5680200" cy="4605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08cc68e9fe_0_39:notes"/>
          <p:cNvSpPr/>
          <p:nvPr>
            <p:ph idx="2" type="sldImg"/>
          </p:nvPr>
        </p:nvSpPr>
        <p:spPr>
          <a:xfrm>
            <a:off x="992188" y="768350"/>
            <a:ext cx="5115000" cy="3837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g208cc68e9fe_0_39:notes"/>
          <p:cNvSpPr txBox="1"/>
          <p:nvPr>
            <p:ph idx="1" type="body"/>
          </p:nvPr>
        </p:nvSpPr>
        <p:spPr>
          <a:xfrm>
            <a:off x="709613" y="4860925"/>
            <a:ext cx="5680200" cy="4605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572470e929_0_3:notes"/>
          <p:cNvSpPr/>
          <p:nvPr>
            <p:ph idx="2" type="sldImg"/>
          </p:nvPr>
        </p:nvSpPr>
        <p:spPr>
          <a:xfrm>
            <a:off x="992188" y="768350"/>
            <a:ext cx="5115000" cy="3837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g2572470e929_0_3:notes"/>
          <p:cNvSpPr txBox="1"/>
          <p:nvPr>
            <p:ph idx="1" type="body"/>
          </p:nvPr>
        </p:nvSpPr>
        <p:spPr>
          <a:xfrm>
            <a:off x="709613" y="4860925"/>
            <a:ext cx="5680200" cy="4605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2ea7f7e992_0_0:notes"/>
          <p:cNvSpPr/>
          <p:nvPr>
            <p:ph idx="2" type="sldImg"/>
          </p:nvPr>
        </p:nvSpPr>
        <p:spPr>
          <a:xfrm>
            <a:off x="992188" y="768350"/>
            <a:ext cx="5115000" cy="3837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g22ea7f7e992_0_0:notes"/>
          <p:cNvSpPr txBox="1"/>
          <p:nvPr>
            <p:ph idx="1" type="body"/>
          </p:nvPr>
        </p:nvSpPr>
        <p:spPr>
          <a:xfrm>
            <a:off x="709613" y="4860925"/>
            <a:ext cx="5680200" cy="4605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f36a84dde0_0_0:notes"/>
          <p:cNvSpPr/>
          <p:nvPr>
            <p:ph idx="2" type="sldImg"/>
          </p:nvPr>
        </p:nvSpPr>
        <p:spPr>
          <a:xfrm>
            <a:off x="992188" y="768350"/>
            <a:ext cx="5115000" cy="3837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g1f36a84dde0_0_0:notes"/>
          <p:cNvSpPr txBox="1"/>
          <p:nvPr>
            <p:ph idx="1" type="body"/>
          </p:nvPr>
        </p:nvSpPr>
        <p:spPr>
          <a:xfrm>
            <a:off x="709613" y="4860925"/>
            <a:ext cx="5680200" cy="4605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86f6dbf941_0_56:notes"/>
          <p:cNvSpPr/>
          <p:nvPr>
            <p:ph idx="2" type="sldImg"/>
          </p:nvPr>
        </p:nvSpPr>
        <p:spPr>
          <a:xfrm>
            <a:off x="992188" y="768350"/>
            <a:ext cx="5115000" cy="3837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g286f6dbf941_0_56:notes"/>
          <p:cNvSpPr txBox="1"/>
          <p:nvPr>
            <p:ph idx="1" type="body"/>
          </p:nvPr>
        </p:nvSpPr>
        <p:spPr>
          <a:xfrm>
            <a:off x="709613" y="4860925"/>
            <a:ext cx="5680200" cy="4605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08cc68e9fe_0_109:notes"/>
          <p:cNvSpPr/>
          <p:nvPr>
            <p:ph idx="2" type="sldImg"/>
          </p:nvPr>
        </p:nvSpPr>
        <p:spPr>
          <a:xfrm>
            <a:off x="992188" y="768350"/>
            <a:ext cx="5115000" cy="3837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g208cc68e9fe_0_109:notes"/>
          <p:cNvSpPr txBox="1"/>
          <p:nvPr>
            <p:ph idx="1" type="body"/>
          </p:nvPr>
        </p:nvSpPr>
        <p:spPr>
          <a:xfrm>
            <a:off x="709613" y="4860925"/>
            <a:ext cx="5680200" cy="4605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b74acc6627_0_7:notes"/>
          <p:cNvSpPr/>
          <p:nvPr>
            <p:ph idx="2" type="sldImg"/>
          </p:nvPr>
        </p:nvSpPr>
        <p:spPr>
          <a:xfrm>
            <a:off x="992188" y="768350"/>
            <a:ext cx="5115000" cy="3837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g2b74acc6627_0_7:notes"/>
          <p:cNvSpPr txBox="1"/>
          <p:nvPr>
            <p:ph idx="1" type="body"/>
          </p:nvPr>
        </p:nvSpPr>
        <p:spPr>
          <a:xfrm>
            <a:off x="709613" y="4860925"/>
            <a:ext cx="5680200" cy="4605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とコンテンツ" type="obj">
  <p:cSld name="OBJECT">
    <p:spTree>
      <p:nvGrpSpPr>
        <p:cNvPr id="15" name="Shape 15"/>
        <p:cNvGrpSpPr/>
        <p:nvPr/>
      </p:nvGrpSpPr>
      <p:grpSpPr>
        <a:xfrm>
          <a:off x="0" y="0"/>
          <a:ext cx="0" cy="0"/>
          <a:chOff x="0" y="0"/>
          <a:chExt cx="0" cy="0"/>
        </a:xfrm>
      </p:grpSpPr>
      <p:sp>
        <p:nvSpPr>
          <p:cNvPr id="16" name="Google Shape;16;p5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5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8" name="Google Shape;18;p5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5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5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縦書きタイトルと&#10;縦書きテキスト" type="vertTitleAndTx">
  <p:cSld name="VERTICAL_TITLE_AND_VERTICAL_TEXT">
    <p:spTree>
      <p:nvGrpSpPr>
        <p:cNvPr id="72" name="Shape 72"/>
        <p:cNvGrpSpPr/>
        <p:nvPr/>
      </p:nvGrpSpPr>
      <p:grpSpPr>
        <a:xfrm>
          <a:off x="0" y="0"/>
          <a:ext cx="0" cy="0"/>
          <a:chOff x="0" y="0"/>
          <a:chExt cx="0" cy="0"/>
        </a:xfrm>
      </p:grpSpPr>
      <p:sp>
        <p:nvSpPr>
          <p:cNvPr id="73" name="Google Shape;73;p69"/>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69"/>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6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6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6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セクション見出し" type="secHead">
  <p:cSld name="SECTION_HEADER">
    <p:spTree>
      <p:nvGrpSpPr>
        <p:cNvPr id="21" name="Shape 21"/>
        <p:cNvGrpSpPr/>
        <p:nvPr/>
      </p:nvGrpSpPr>
      <p:grpSpPr>
        <a:xfrm>
          <a:off x="0" y="0"/>
          <a:ext cx="0" cy="0"/>
          <a:chOff x="0" y="0"/>
          <a:chExt cx="0" cy="0"/>
        </a:xfrm>
      </p:grpSpPr>
      <p:sp>
        <p:nvSpPr>
          <p:cNvPr id="22" name="Google Shape;22;p61"/>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61"/>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24" name="Google Shape;24;p6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6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6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つのコンテンツ" type="twoObj">
  <p:cSld name="TWO_OBJECTS">
    <p:spTree>
      <p:nvGrpSpPr>
        <p:cNvPr id="27" name="Shape 27"/>
        <p:cNvGrpSpPr/>
        <p:nvPr/>
      </p:nvGrpSpPr>
      <p:grpSpPr>
        <a:xfrm>
          <a:off x="0" y="0"/>
          <a:ext cx="0" cy="0"/>
          <a:chOff x="0" y="0"/>
          <a:chExt cx="0" cy="0"/>
        </a:xfrm>
      </p:grpSpPr>
      <p:sp>
        <p:nvSpPr>
          <p:cNvPr id="28" name="Google Shape;28;p6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62"/>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0" name="Google Shape;30;p62"/>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1" name="Google Shape;31;p6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6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6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較" type="twoTxTwoObj">
  <p:cSld name="TWO_OBJECTS_WITH_TEXT">
    <p:spTree>
      <p:nvGrpSpPr>
        <p:cNvPr id="34" name="Shape 34"/>
        <p:cNvGrpSpPr/>
        <p:nvPr/>
      </p:nvGrpSpPr>
      <p:grpSpPr>
        <a:xfrm>
          <a:off x="0" y="0"/>
          <a:ext cx="0" cy="0"/>
          <a:chOff x="0" y="0"/>
          <a:chExt cx="0" cy="0"/>
        </a:xfrm>
      </p:grpSpPr>
      <p:sp>
        <p:nvSpPr>
          <p:cNvPr id="35" name="Google Shape;35;p6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63"/>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37" name="Google Shape;37;p63"/>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38" name="Google Shape;38;p63"/>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39" name="Google Shape;39;p63"/>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0" name="Google Shape;40;p6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6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6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のみ" type="titleOnly">
  <p:cSld name="TITLE_ONLY">
    <p:spTree>
      <p:nvGrpSpPr>
        <p:cNvPr id="43" name="Shape 43"/>
        <p:cNvGrpSpPr/>
        <p:nvPr/>
      </p:nvGrpSpPr>
      <p:grpSpPr>
        <a:xfrm>
          <a:off x="0" y="0"/>
          <a:ext cx="0" cy="0"/>
          <a:chOff x="0" y="0"/>
          <a:chExt cx="0" cy="0"/>
        </a:xfrm>
      </p:grpSpPr>
      <p:sp>
        <p:nvSpPr>
          <p:cNvPr id="44" name="Google Shape;44;p6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6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6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6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type="blank">
  <p:cSld name="BLANK">
    <p:spTree>
      <p:nvGrpSpPr>
        <p:cNvPr id="48" name="Shape 48"/>
        <p:cNvGrpSpPr/>
        <p:nvPr/>
      </p:nvGrpSpPr>
      <p:grpSpPr>
        <a:xfrm>
          <a:off x="0" y="0"/>
          <a:ext cx="0" cy="0"/>
          <a:chOff x="0" y="0"/>
          <a:chExt cx="0" cy="0"/>
        </a:xfrm>
      </p:grpSpPr>
      <p:sp>
        <p:nvSpPr>
          <p:cNvPr id="49" name="Google Shape;49;p6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6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6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付きの&#10;コンテンツ" type="objTx">
  <p:cSld name="OBJECT_WITH_CAPTION_TEXT">
    <p:spTree>
      <p:nvGrpSpPr>
        <p:cNvPr id="52" name="Shape 52"/>
        <p:cNvGrpSpPr/>
        <p:nvPr/>
      </p:nvGrpSpPr>
      <p:grpSpPr>
        <a:xfrm>
          <a:off x="0" y="0"/>
          <a:ext cx="0" cy="0"/>
          <a:chOff x="0" y="0"/>
          <a:chExt cx="0" cy="0"/>
        </a:xfrm>
      </p:grpSpPr>
      <p:sp>
        <p:nvSpPr>
          <p:cNvPr id="53" name="Google Shape;53;p66"/>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66"/>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5" name="Google Shape;55;p66"/>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6" name="Google Shape;56;p6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6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6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付きの図" type="picTx">
  <p:cSld name="PICTURE_WITH_CAPTION_TEXT">
    <p:spTree>
      <p:nvGrpSpPr>
        <p:cNvPr id="59" name="Shape 59"/>
        <p:cNvGrpSpPr/>
        <p:nvPr/>
      </p:nvGrpSpPr>
      <p:grpSpPr>
        <a:xfrm>
          <a:off x="0" y="0"/>
          <a:ext cx="0" cy="0"/>
          <a:chOff x="0" y="0"/>
          <a:chExt cx="0" cy="0"/>
        </a:xfrm>
      </p:grpSpPr>
      <p:sp>
        <p:nvSpPr>
          <p:cNvPr id="60" name="Google Shape;60;p67"/>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67"/>
          <p:cNvSpPr/>
          <p:nvPr>
            <p:ph idx="2" type="pic"/>
          </p:nvPr>
        </p:nvSpPr>
        <p:spPr>
          <a:xfrm>
            <a:off x="1792288" y="612775"/>
            <a:ext cx="5486400" cy="4114800"/>
          </a:xfrm>
          <a:prstGeom prst="rect">
            <a:avLst/>
          </a:prstGeom>
          <a:noFill/>
          <a:ln>
            <a:noFill/>
          </a:ln>
        </p:spPr>
      </p:sp>
      <p:sp>
        <p:nvSpPr>
          <p:cNvPr id="62" name="Google Shape;62;p67"/>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3" name="Google Shape;63;p6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6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6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と&#10;縦書きテキスト" type="vertTx">
  <p:cSld name="VERTICAL_TEXT">
    <p:spTree>
      <p:nvGrpSpPr>
        <p:cNvPr id="66" name="Shape 66"/>
        <p:cNvGrpSpPr/>
        <p:nvPr/>
      </p:nvGrpSpPr>
      <p:grpSpPr>
        <a:xfrm>
          <a:off x="0" y="0"/>
          <a:ext cx="0" cy="0"/>
          <a:chOff x="0" y="0"/>
          <a:chExt cx="0" cy="0"/>
        </a:xfrm>
      </p:grpSpPr>
      <p:sp>
        <p:nvSpPr>
          <p:cNvPr id="67" name="Google Shape;67;p6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68"/>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69" name="Google Shape;69;p6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6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6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5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5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5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5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ja-JP"/>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pic>
        <p:nvPicPr>
          <p:cNvPr id="82" name="Google Shape;82;g208cc68e9fe_0_0"/>
          <p:cNvPicPr preferRelativeResize="0"/>
          <p:nvPr/>
        </p:nvPicPr>
        <p:blipFill rotWithShape="1">
          <a:blip r:embed="rId3">
            <a:alphaModFix/>
          </a:blip>
          <a:srcRect b="0" l="0" r="0" t="0"/>
          <a:stretch/>
        </p:blipFill>
        <p:spPr>
          <a:xfrm>
            <a:off x="6732240" y="188640"/>
            <a:ext cx="1673932" cy="374926"/>
          </a:xfrm>
          <a:prstGeom prst="rect">
            <a:avLst/>
          </a:prstGeom>
          <a:noFill/>
          <a:ln>
            <a:noFill/>
          </a:ln>
        </p:spPr>
      </p:pic>
      <p:sp>
        <p:nvSpPr>
          <p:cNvPr id="83" name="Google Shape;83;g208cc68e9fe_0_0"/>
          <p:cNvSpPr txBox="1"/>
          <p:nvPr>
            <p:ph idx="12" type="sldNum"/>
          </p:nvPr>
        </p:nvSpPr>
        <p:spPr>
          <a:xfrm>
            <a:off x="8316416" y="6356350"/>
            <a:ext cx="648000" cy="365100"/>
          </a:xfrm>
          <a:prstGeom prst="rect">
            <a:avLst/>
          </a:prstGeom>
          <a:solidFill>
            <a:srgbClr val="0070C0"/>
          </a:solid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cxnSp>
        <p:nvCxnSpPr>
          <p:cNvPr id="84" name="Google Shape;84;g208cc68e9fe_0_0"/>
          <p:cNvCxnSpPr/>
          <p:nvPr/>
        </p:nvCxnSpPr>
        <p:spPr>
          <a:xfrm>
            <a:off x="179512" y="908720"/>
            <a:ext cx="8766000" cy="0"/>
          </a:xfrm>
          <a:prstGeom prst="straightConnector1">
            <a:avLst/>
          </a:prstGeom>
          <a:noFill/>
          <a:ln cap="flat" cmpd="sng" w="57150">
            <a:solidFill>
              <a:srgbClr val="93B3D7"/>
            </a:solidFill>
            <a:prstDash val="solid"/>
            <a:round/>
            <a:headEnd len="sm" w="sm" type="none"/>
            <a:tailEnd len="sm" w="sm" type="none"/>
          </a:ln>
        </p:spPr>
      </p:cxnSp>
      <p:cxnSp>
        <p:nvCxnSpPr>
          <p:cNvPr id="85" name="Google Shape;85;g208cc68e9fe_0_0"/>
          <p:cNvCxnSpPr/>
          <p:nvPr/>
        </p:nvCxnSpPr>
        <p:spPr>
          <a:xfrm>
            <a:off x="179512" y="6237312"/>
            <a:ext cx="8766000" cy="0"/>
          </a:xfrm>
          <a:prstGeom prst="straightConnector1">
            <a:avLst/>
          </a:prstGeom>
          <a:noFill/>
          <a:ln cap="flat" cmpd="sng" w="57150">
            <a:solidFill>
              <a:srgbClr val="93B3D7"/>
            </a:solidFill>
            <a:prstDash val="solid"/>
            <a:round/>
            <a:headEnd len="sm" w="sm" type="none"/>
            <a:tailEnd len="sm" w="sm" type="none"/>
          </a:ln>
        </p:spPr>
      </p:cxnSp>
      <p:pic>
        <p:nvPicPr>
          <p:cNvPr id="86" name="Google Shape;86;g208cc68e9fe_0_0"/>
          <p:cNvPicPr preferRelativeResize="0"/>
          <p:nvPr/>
        </p:nvPicPr>
        <p:blipFill rotWithShape="1">
          <a:blip r:embed="rId4">
            <a:alphaModFix/>
          </a:blip>
          <a:srcRect b="0" l="0" r="0" t="0"/>
          <a:stretch/>
        </p:blipFill>
        <p:spPr>
          <a:xfrm>
            <a:off x="8460432" y="188640"/>
            <a:ext cx="504056" cy="544505"/>
          </a:xfrm>
          <a:prstGeom prst="rect">
            <a:avLst/>
          </a:prstGeom>
          <a:noFill/>
          <a:ln>
            <a:noFill/>
          </a:ln>
        </p:spPr>
      </p:pic>
      <p:sp>
        <p:nvSpPr>
          <p:cNvPr id="87" name="Google Shape;87;g208cc68e9fe_0_0"/>
          <p:cNvSpPr txBox="1"/>
          <p:nvPr/>
        </p:nvSpPr>
        <p:spPr>
          <a:xfrm>
            <a:off x="2339752" y="6407750"/>
            <a:ext cx="48399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ja-JP" sz="1100" u="none" cap="none" strike="noStrike">
                <a:solidFill>
                  <a:srgbClr val="B7CCE4"/>
                </a:solidFill>
                <a:latin typeface="Arial"/>
                <a:ea typeface="Arial"/>
                <a:cs typeface="Arial"/>
                <a:sym typeface="Arial"/>
              </a:rPr>
              <a:t>2015-2022 Japan Breath Alcohol Testing Consortium All Right Reserved.</a:t>
            </a:r>
            <a:endParaRPr b="0" i="0" sz="1100" u="none" cap="none" strike="noStrike">
              <a:solidFill>
                <a:srgbClr val="B7CCE4"/>
              </a:solidFill>
              <a:latin typeface="Arial"/>
              <a:ea typeface="Arial"/>
              <a:cs typeface="Arial"/>
              <a:sym typeface="Arial"/>
            </a:endParaRPr>
          </a:p>
        </p:txBody>
      </p:sp>
      <p:sp>
        <p:nvSpPr>
          <p:cNvPr id="88" name="Google Shape;88;g208cc68e9fe_0_0"/>
          <p:cNvSpPr txBox="1"/>
          <p:nvPr/>
        </p:nvSpPr>
        <p:spPr>
          <a:xfrm>
            <a:off x="204664" y="168504"/>
            <a:ext cx="41553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ja-JP" sz="3200" u="none" cap="none" strike="noStrike">
                <a:solidFill>
                  <a:schemeClr val="dk1"/>
                </a:solidFill>
                <a:latin typeface="Meiryo"/>
                <a:ea typeface="Meiryo"/>
                <a:cs typeface="Meiryo"/>
                <a:sym typeface="Meiryo"/>
              </a:rPr>
              <a:t>【第</a:t>
            </a:r>
            <a:r>
              <a:rPr b="1" lang="ja-JP" sz="3200">
                <a:solidFill>
                  <a:schemeClr val="dk1"/>
                </a:solidFill>
                <a:latin typeface="Meiryo"/>
                <a:ea typeface="Meiryo"/>
                <a:cs typeface="Meiryo"/>
                <a:sym typeface="Meiryo"/>
              </a:rPr>
              <a:t>4</a:t>
            </a:r>
            <a:r>
              <a:rPr b="1" i="0" lang="ja-JP" sz="3200" u="none" cap="none" strike="noStrike">
                <a:solidFill>
                  <a:schemeClr val="dk1"/>
                </a:solidFill>
                <a:latin typeface="Meiryo"/>
                <a:ea typeface="Meiryo"/>
                <a:cs typeface="Meiryo"/>
                <a:sym typeface="Meiryo"/>
              </a:rPr>
              <a:t>回】合同委員会</a:t>
            </a:r>
            <a:endParaRPr b="1" i="0" sz="3200" u="none" cap="none" strike="noStrike">
              <a:solidFill>
                <a:schemeClr val="dk1"/>
              </a:solidFill>
              <a:latin typeface="Meiryo"/>
              <a:ea typeface="Meiryo"/>
              <a:cs typeface="Meiryo"/>
              <a:sym typeface="Meiryo"/>
            </a:endParaRPr>
          </a:p>
        </p:txBody>
      </p:sp>
      <p:sp>
        <p:nvSpPr>
          <p:cNvPr id="89" name="Google Shape;89;g208cc68e9fe_0_0"/>
          <p:cNvSpPr/>
          <p:nvPr/>
        </p:nvSpPr>
        <p:spPr>
          <a:xfrm>
            <a:off x="179512" y="6381328"/>
            <a:ext cx="1560300" cy="261600"/>
          </a:xfrm>
          <a:prstGeom prst="rect">
            <a:avLst/>
          </a:prstGeom>
          <a:solidFill>
            <a:srgbClr val="0070C0"/>
          </a:solidFill>
          <a:ln cap="flat" cmpd="sng" w="381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ja-JP" sz="1100" u="none" cap="none" strike="noStrike">
                <a:solidFill>
                  <a:schemeClr val="lt1"/>
                </a:solidFill>
                <a:latin typeface="Arial"/>
                <a:ea typeface="Arial"/>
                <a:cs typeface="Arial"/>
                <a:sym typeface="Arial"/>
              </a:rPr>
              <a:t>Members Only</a:t>
            </a:r>
            <a:endParaRPr b="0" i="0" sz="1100" u="none" cap="none" strike="noStrike">
              <a:solidFill>
                <a:schemeClr val="lt1"/>
              </a:solidFill>
              <a:latin typeface="Arial"/>
              <a:ea typeface="Arial"/>
              <a:cs typeface="Arial"/>
              <a:sym typeface="Arial"/>
            </a:endParaRPr>
          </a:p>
        </p:txBody>
      </p:sp>
      <p:cxnSp>
        <p:nvCxnSpPr>
          <p:cNvPr id="90" name="Google Shape;90;g208cc68e9fe_0_0"/>
          <p:cNvCxnSpPr/>
          <p:nvPr/>
        </p:nvCxnSpPr>
        <p:spPr>
          <a:xfrm>
            <a:off x="179512" y="836712"/>
            <a:ext cx="8766000" cy="0"/>
          </a:xfrm>
          <a:prstGeom prst="straightConnector1">
            <a:avLst/>
          </a:prstGeom>
          <a:noFill/>
          <a:ln cap="flat" cmpd="sng" w="57150">
            <a:solidFill>
              <a:srgbClr val="B7CCE4"/>
            </a:solidFill>
            <a:prstDash val="solid"/>
            <a:round/>
            <a:headEnd len="sm" w="sm" type="none"/>
            <a:tailEnd len="sm" w="sm" type="none"/>
          </a:ln>
        </p:spPr>
      </p:cxnSp>
      <p:cxnSp>
        <p:nvCxnSpPr>
          <p:cNvPr id="91" name="Google Shape;91;g208cc68e9fe_0_0"/>
          <p:cNvCxnSpPr/>
          <p:nvPr/>
        </p:nvCxnSpPr>
        <p:spPr>
          <a:xfrm>
            <a:off x="179512" y="764704"/>
            <a:ext cx="8766000" cy="0"/>
          </a:xfrm>
          <a:prstGeom prst="straightConnector1">
            <a:avLst/>
          </a:prstGeom>
          <a:noFill/>
          <a:ln cap="flat" cmpd="sng" w="57150">
            <a:solidFill>
              <a:srgbClr val="DAE5F1"/>
            </a:solidFill>
            <a:prstDash val="solid"/>
            <a:round/>
            <a:headEnd len="sm" w="sm" type="none"/>
            <a:tailEnd len="sm" w="sm" type="none"/>
          </a:ln>
        </p:spPr>
      </p:cxnSp>
      <p:sp>
        <p:nvSpPr>
          <p:cNvPr id="92" name="Google Shape;92;g208cc68e9fe_0_0"/>
          <p:cNvSpPr/>
          <p:nvPr/>
        </p:nvSpPr>
        <p:spPr>
          <a:xfrm>
            <a:off x="2643295" y="3286725"/>
            <a:ext cx="3729000" cy="646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ja-JP" sz="3600" u="none" cap="none" strike="noStrike">
                <a:solidFill>
                  <a:srgbClr val="538CD5"/>
                </a:solidFill>
                <a:latin typeface="Meiryo"/>
                <a:ea typeface="Meiryo"/>
                <a:cs typeface="Meiryo"/>
                <a:sym typeface="Meiryo"/>
              </a:rPr>
              <a:t>調査班報告</a:t>
            </a:r>
            <a:endParaRPr b="0" i="0" sz="3600" u="none" cap="none" strike="noStrike">
              <a:solidFill>
                <a:srgbClr val="538CD5"/>
              </a:solidFill>
              <a:latin typeface="Calibri"/>
              <a:ea typeface="Calibri"/>
              <a:cs typeface="Calibri"/>
              <a:sym typeface="Calibri"/>
            </a:endParaRPr>
          </a:p>
        </p:txBody>
      </p:sp>
      <p:sp>
        <p:nvSpPr>
          <p:cNvPr id="93" name="Google Shape;93;g208cc68e9fe_0_0"/>
          <p:cNvSpPr txBox="1"/>
          <p:nvPr/>
        </p:nvSpPr>
        <p:spPr>
          <a:xfrm>
            <a:off x="7052250" y="5779550"/>
            <a:ext cx="1893300" cy="3387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000"/>
              <a:buFont typeface="Arial"/>
              <a:buNone/>
            </a:pPr>
            <a:r>
              <a:rPr b="0" i="0" lang="ja-JP" sz="1000" u="none" cap="none" strike="noStrike">
                <a:solidFill>
                  <a:srgbClr val="000000"/>
                </a:solidFill>
                <a:latin typeface="Meiryo"/>
                <a:ea typeface="Meiryo"/>
                <a:cs typeface="Meiryo"/>
                <a:sym typeface="Meiryo"/>
              </a:rPr>
              <a:t>Date:2023/10/4</a:t>
            </a:r>
            <a:endParaRPr b="0" i="0" sz="1000" u="none" cap="none" strike="noStrike">
              <a:solidFill>
                <a:srgbClr val="000000"/>
              </a:solidFill>
              <a:latin typeface="Meiryo"/>
              <a:ea typeface="Meiryo"/>
              <a:cs typeface="Meiryo"/>
              <a:sym typeface="Meiry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id="98" name="Google Shape;98;g208cc68e9fe_0_39"/>
          <p:cNvPicPr preferRelativeResize="0"/>
          <p:nvPr/>
        </p:nvPicPr>
        <p:blipFill rotWithShape="1">
          <a:blip r:embed="rId3">
            <a:alphaModFix/>
          </a:blip>
          <a:srcRect b="0" l="0" r="0" t="0"/>
          <a:stretch/>
        </p:blipFill>
        <p:spPr>
          <a:xfrm>
            <a:off x="6732240" y="188640"/>
            <a:ext cx="1673932" cy="374926"/>
          </a:xfrm>
          <a:prstGeom prst="rect">
            <a:avLst/>
          </a:prstGeom>
          <a:noFill/>
          <a:ln>
            <a:noFill/>
          </a:ln>
        </p:spPr>
      </p:pic>
      <p:sp>
        <p:nvSpPr>
          <p:cNvPr id="99" name="Google Shape;99;g208cc68e9fe_0_39"/>
          <p:cNvSpPr txBox="1"/>
          <p:nvPr>
            <p:ph idx="12" type="sldNum"/>
          </p:nvPr>
        </p:nvSpPr>
        <p:spPr>
          <a:xfrm>
            <a:off x="8316416" y="6356350"/>
            <a:ext cx="648000" cy="365100"/>
          </a:xfrm>
          <a:prstGeom prst="rect">
            <a:avLst/>
          </a:prstGeom>
          <a:solidFill>
            <a:srgbClr val="0070C0"/>
          </a:solid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cxnSp>
        <p:nvCxnSpPr>
          <p:cNvPr id="100" name="Google Shape;100;g208cc68e9fe_0_39"/>
          <p:cNvCxnSpPr/>
          <p:nvPr/>
        </p:nvCxnSpPr>
        <p:spPr>
          <a:xfrm>
            <a:off x="179512" y="908720"/>
            <a:ext cx="8766000" cy="0"/>
          </a:xfrm>
          <a:prstGeom prst="straightConnector1">
            <a:avLst/>
          </a:prstGeom>
          <a:noFill/>
          <a:ln cap="flat" cmpd="sng" w="57150">
            <a:solidFill>
              <a:srgbClr val="93B3D7"/>
            </a:solidFill>
            <a:prstDash val="solid"/>
            <a:round/>
            <a:headEnd len="sm" w="sm" type="none"/>
            <a:tailEnd len="sm" w="sm" type="none"/>
          </a:ln>
        </p:spPr>
      </p:cxnSp>
      <p:cxnSp>
        <p:nvCxnSpPr>
          <p:cNvPr id="101" name="Google Shape;101;g208cc68e9fe_0_39"/>
          <p:cNvCxnSpPr/>
          <p:nvPr/>
        </p:nvCxnSpPr>
        <p:spPr>
          <a:xfrm>
            <a:off x="179512" y="6237312"/>
            <a:ext cx="8766000" cy="0"/>
          </a:xfrm>
          <a:prstGeom prst="straightConnector1">
            <a:avLst/>
          </a:prstGeom>
          <a:noFill/>
          <a:ln cap="flat" cmpd="sng" w="57150">
            <a:solidFill>
              <a:srgbClr val="93B3D7"/>
            </a:solidFill>
            <a:prstDash val="solid"/>
            <a:round/>
            <a:headEnd len="sm" w="sm" type="none"/>
            <a:tailEnd len="sm" w="sm" type="none"/>
          </a:ln>
        </p:spPr>
      </p:cxnSp>
      <p:pic>
        <p:nvPicPr>
          <p:cNvPr id="102" name="Google Shape;102;g208cc68e9fe_0_39"/>
          <p:cNvPicPr preferRelativeResize="0"/>
          <p:nvPr/>
        </p:nvPicPr>
        <p:blipFill rotWithShape="1">
          <a:blip r:embed="rId4">
            <a:alphaModFix/>
          </a:blip>
          <a:srcRect b="0" l="0" r="0" t="0"/>
          <a:stretch/>
        </p:blipFill>
        <p:spPr>
          <a:xfrm>
            <a:off x="8460432" y="188640"/>
            <a:ext cx="504056" cy="544505"/>
          </a:xfrm>
          <a:prstGeom prst="rect">
            <a:avLst/>
          </a:prstGeom>
          <a:noFill/>
          <a:ln>
            <a:noFill/>
          </a:ln>
        </p:spPr>
      </p:pic>
      <p:sp>
        <p:nvSpPr>
          <p:cNvPr id="103" name="Google Shape;103;g208cc68e9fe_0_39"/>
          <p:cNvSpPr/>
          <p:nvPr/>
        </p:nvSpPr>
        <p:spPr>
          <a:xfrm>
            <a:off x="179512" y="6381328"/>
            <a:ext cx="1560300" cy="261600"/>
          </a:xfrm>
          <a:prstGeom prst="rect">
            <a:avLst/>
          </a:prstGeom>
          <a:solidFill>
            <a:srgbClr val="0070C0"/>
          </a:solidFill>
          <a:ln cap="flat" cmpd="sng" w="381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ja-JP" sz="1100" u="none" cap="none" strike="noStrike">
                <a:solidFill>
                  <a:schemeClr val="lt1"/>
                </a:solidFill>
                <a:latin typeface="Arial"/>
                <a:ea typeface="Arial"/>
                <a:cs typeface="Arial"/>
                <a:sym typeface="Arial"/>
              </a:rPr>
              <a:t>Members Only</a:t>
            </a:r>
            <a:endParaRPr b="0" i="0" sz="1100" u="none" cap="none" strike="noStrike">
              <a:solidFill>
                <a:schemeClr val="lt1"/>
              </a:solidFill>
              <a:latin typeface="Arial"/>
              <a:ea typeface="Arial"/>
              <a:cs typeface="Arial"/>
              <a:sym typeface="Arial"/>
            </a:endParaRPr>
          </a:p>
        </p:txBody>
      </p:sp>
      <p:cxnSp>
        <p:nvCxnSpPr>
          <p:cNvPr id="104" name="Google Shape;104;g208cc68e9fe_0_39"/>
          <p:cNvCxnSpPr/>
          <p:nvPr/>
        </p:nvCxnSpPr>
        <p:spPr>
          <a:xfrm>
            <a:off x="179512" y="836712"/>
            <a:ext cx="8766000" cy="0"/>
          </a:xfrm>
          <a:prstGeom prst="straightConnector1">
            <a:avLst/>
          </a:prstGeom>
          <a:noFill/>
          <a:ln cap="flat" cmpd="sng" w="57150">
            <a:solidFill>
              <a:srgbClr val="B7CCE4"/>
            </a:solidFill>
            <a:prstDash val="solid"/>
            <a:round/>
            <a:headEnd len="sm" w="sm" type="none"/>
            <a:tailEnd len="sm" w="sm" type="none"/>
          </a:ln>
        </p:spPr>
      </p:cxnSp>
      <p:cxnSp>
        <p:nvCxnSpPr>
          <p:cNvPr id="105" name="Google Shape;105;g208cc68e9fe_0_39"/>
          <p:cNvCxnSpPr/>
          <p:nvPr/>
        </p:nvCxnSpPr>
        <p:spPr>
          <a:xfrm>
            <a:off x="179512" y="764704"/>
            <a:ext cx="8766000" cy="0"/>
          </a:xfrm>
          <a:prstGeom prst="straightConnector1">
            <a:avLst/>
          </a:prstGeom>
          <a:noFill/>
          <a:ln cap="flat" cmpd="sng" w="57150">
            <a:solidFill>
              <a:srgbClr val="DAE5F1"/>
            </a:solidFill>
            <a:prstDash val="solid"/>
            <a:round/>
            <a:headEnd len="sm" w="sm" type="none"/>
            <a:tailEnd len="sm" w="sm" type="none"/>
          </a:ln>
        </p:spPr>
      </p:cxnSp>
      <p:sp>
        <p:nvSpPr>
          <p:cNvPr id="106" name="Google Shape;106;g208cc68e9fe_0_39"/>
          <p:cNvSpPr txBox="1"/>
          <p:nvPr/>
        </p:nvSpPr>
        <p:spPr>
          <a:xfrm>
            <a:off x="2339752" y="6407750"/>
            <a:ext cx="48399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ja-JP" sz="1100" u="none" cap="none" strike="noStrike">
                <a:solidFill>
                  <a:srgbClr val="B7CCE4"/>
                </a:solidFill>
                <a:latin typeface="Arial"/>
                <a:ea typeface="Arial"/>
                <a:cs typeface="Arial"/>
                <a:sym typeface="Arial"/>
              </a:rPr>
              <a:t>2015-2022 Japan Breath Alcohol Testing Consortium All Right Reserved.</a:t>
            </a:r>
            <a:endParaRPr b="0" i="0" sz="1100" u="none" cap="none" strike="noStrike">
              <a:solidFill>
                <a:srgbClr val="B7CCE4"/>
              </a:solidFill>
              <a:latin typeface="Arial"/>
              <a:ea typeface="Arial"/>
              <a:cs typeface="Arial"/>
              <a:sym typeface="Arial"/>
            </a:endParaRPr>
          </a:p>
        </p:txBody>
      </p:sp>
      <p:sp>
        <p:nvSpPr>
          <p:cNvPr id="107" name="Google Shape;107;g208cc68e9fe_0_39"/>
          <p:cNvSpPr txBox="1"/>
          <p:nvPr/>
        </p:nvSpPr>
        <p:spPr>
          <a:xfrm>
            <a:off x="546847" y="1261204"/>
            <a:ext cx="7913700" cy="4032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ja-JP" sz="2000" u="none" cap="none" strike="noStrike">
                <a:solidFill>
                  <a:srgbClr val="000000"/>
                </a:solidFill>
                <a:latin typeface="Arial"/>
                <a:ea typeface="Arial"/>
                <a:cs typeface="Arial"/>
                <a:sym typeface="Arial"/>
              </a:rPr>
              <a:t>ロゴマークの使用について①</a:t>
            </a:r>
            <a:endParaRPr b="1"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ja-JP" sz="1400" u="none" cap="none" strike="noStrike">
                <a:solidFill>
                  <a:srgbClr val="000000"/>
                </a:solidFill>
                <a:latin typeface="Arial"/>
                <a:ea typeface="Arial"/>
                <a:cs typeface="Arial"/>
                <a:sym typeface="Arial"/>
              </a:rPr>
              <a:t>アルコール検知器協議会ロゴ・マーク使用規定より(9条)</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ja-JP" sz="1400" u="none" cap="none" strike="noStrike">
                <a:solidFill>
                  <a:srgbClr val="000000"/>
                </a:solidFill>
                <a:latin typeface="Arial"/>
                <a:ea typeface="Arial"/>
                <a:cs typeface="Arial"/>
                <a:sym typeface="Arial"/>
              </a:rPr>
              <a:t>9．アルコール検知器協議会 ロゴ・マーク 使用禁止事項</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ja-JP" sz="1400" u="none" cap="none" strike="noStrike">
                <a:solidFill>
                  <a:srgbClr val="000000"/>
                </a:solidFill>
                <a:latin typeface="Arial"/>
                <a:ea typeface="Arial"/>
                <a:cs typeface="Arial"/>
                <a:sym typeface="Arial"/>
              </a:rPr>
              <a:t>次に掲げる場合には使用してはならない。</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ja-JP" sz="1400" u="none" cap="none" strike="noStrike">
                <a:solidFill>
                  <a:srgbClr val="000000"/>
                </a:solidFill>
                <a:latin typeface="Arial"/>
                <a:ea typeface="Arial"/>
                <a:cs typeface="Arial"/>
                <a:sym typeface="Arial"/>
              </a:rPr>
              <a:t>1）飲酒運転や飲酒の問題を著しく助長するような表現が認められる場合</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ja-JP" sz="1400" u="none" cap="none" strike="noStrike">
                <a:solidFill>
                  <a:srgbClr val="000000"/>
                </a:solidFill>
                <a:latin typeface="Arial"/>
                <a:ea typeface="Arial"/>
                <a:cs typeface="Arial"/>
                <a:sym typeface="Arial"/>
              </a:rPr>
              <a:t>2）アルコール検知器の利用企業や消費者の利益を害すると認められる場合</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ja-JP" sz="1400" u="none" cap="none" strike="noStrike">
                <a:solidFill>
                  <a:srgbClr val="000000"/>
                </a:solidFill>
                <a:latin typeface="Arial"/>
                <a:ea typeface="Arial"/>
                <a:cs typeface="Arial"/>
                <a:sym typeface="Arial"/>
              </a:rPr>
              <a:t>3）アルコール検知器協議会の信用又は品位を害すると認められる場合</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ja-JP" sz="1400" u="none" cap="none" strike="noStrike">
                <a:solidFill>
                  <a:srgbClr val="000000"/>
                </a:solidFill>
              </a:rPr>
              <a:t>4）会員であるないに関わらず、協議会ロゴやマークが、アルコール検知器に関する何</a:t>
            </a:r>
            <a:endParaRPr b="1" i="0" sz="1400" u="none" cap="none" strike="noStrike">
              <a:solidFill>
                <a:srgbClr val="000000"/>
              </a:solidFill>
            </a:endParaRPr>
          </a:p>
          <a:p>
            <a:pPr indent="0" lvl="0" marL="0" marR="0" rtl="0" algn="l">
              <a:lnSpc>
                <a:spcPct val="100000"/>
              </a:lnSpc>
              <a:spcBef>
                <a:spcPts val="0"/>
              </a:spcBef>
              <a:spcAft>
                <a:spcPts val="0"/>
              </a:spcAft>
              <a:buClr>
                <a:srgbClr val="000000"/>
              </a:buClr>
              <a:buSzPts val="1400"/>
              <a:buFont typeface="Arial"/>
              <a:buNone/>
            </a:pPr>
            <a:r>
              <a:rPr b="1" i="0" lang="ja-JP" sz="1400" u="none" cap="none" strike="noStrike">
                <a:solidFill>
                  <a:srgbClr val="000000"/>
                </a:solidFill>
              </a:rPr>
              <a:t>らかの誤解や誤認を招く態様で使用している場合</a:t>
            </a:r>
            <a:endParaRPr b="1" i="0" sz="1400" u="none" cap="none" strike="noStrike">
              <a:solidFill>
                <a:srgbClr val="000000"/>
              </a:solidFill>
            </a:endParaRPr>
          </a:p>
          <a:p>
            <a:pPr indent="0" lvl="0" marL="0" marR="0" rtl="0" algn="l">
              <a:lnSpc>
                <a:spcPct val="100000"/>
              </a:lnSpc>
              <a:spcBef>
                <a:spcPts val="0"/>
              </a:spcBef>
              <a:spcAft>
                <a:spcPts val="0"/>
              </a:spcAft>
              <a:buClr>
                <a:srgbClr val="000000"/>
              </a:buClr>
              <a:buSzPts val="1400"/>
              <a:buFont typeface="Arial"/>
              <a:buNone/>
            </a:pPr>
            <a:r>
              <a:rPr b="0" i="0" lang="ja-JP" sz="1400" u="none" cap="none" strike="noStrike">
                <a:solidFill>
                  <a:srgbClr val="000000"/>
                </a:solidFill>
                <a:latin typeface="Arial"/>
                <a:ea typeface="Arial"/>
                <a:cs typeface="Arial"/>
                <a:sym typeface="Arial"/>
              </a:rPr>
              <a:t>5）法令や公序良俗に反すると認められる場合</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ja-JP" sz="1400" u="none" cap="none" strike="noStrike">
                <a:solidFill>
                  <a:srgbClr val="000000"/>
                </a:solidFill>
                <a:latin typeface="Arial"/>
                <a:ea typeface="Arial"/>
                <a:cs typeface="Arial"/>
                <a:sym typeface="Arial"/>
              </a:rPr>
              <a:t>加盟企業さまは今一度協議会ロゴの取り扱い・表記方法について確認し、</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ja-JP" sz="1400" u="none" cap="none" strike="noStrike">
                <a:solidFill>
                  <a:srgbClr val="000000"/>
                </a:solidFill>
                <a:latin typeface="Arial"/>
                <a:ea typeface="Arial"/>
                <a:cs typeface="Arial"/>
                <a:sym typeface="Arial"/>
              </a:rPr>
              <a:t>誤認を与えないような記載をお願いします。掲載済みHPやチラシ等も表記をご確認ください。</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000000"/>
              </a:solidFill>
              <a:latin typeface="Arial"/>
              <a:ea typeface="Arial"/>
              <a:cs typeface="Arial"/>
              <a:sym typeface="Arial"/>
            </a:endParaRPr>
          </a:p>
        </p:txBody>
      </p:sp>
      <p:sp>
        <p:nvSpPr>
          <p:cNvPr id="108" name="Google Shape;108;g208cc68e9fe_0_39"/>
          <p:cNvSpPr/>
          <p:nvPr/>
        </p:nvSpPr>
        <p:spPr>
          <a:xfrm>
            <a:off x="454684" y="1962251"/>
            <a:ext cx="7338600" cy="2160000"/>
          </a:xfrm>
          <a:prstGeom prst="rect">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id="113" name="Google Shape;113;g2572470e929_0_3"/>
          <p:cNvPicPr preferRelativeResize="0"/>
          <p:nvPr/>
        </p:nvPicPr>
        <p:blipFill rotWithShape="1">
          <a:blip r:embed="rId3">
            <a:alphaModFix/>
          </a:blip>
          <a:srcRect b="0" l="0" r="0" t="0"/>
          <a:stretch/>
        </p:blipFill>
        <p:spPr>
          <a:xfrm>
            <a:off x="6732240" y="188640"/>
            <a:ext cx="1673932" cy="374926"/>
          </a:xfrm>
          <a:prstGeom prst="rect">
            <a:avLst/>
          </a:prstGeom>
          <a:noFill/>
          <a:ln>
            <a:noFill/>
          </a:ln>
        </p:spPr>
      </p:pic>
      <p:sp>
        <p:nvSpPr>
          <p:cNvPr id="114" name="Google Shape;114;g2572470e929_0_3"/>
          <p:cNvSpPr txBox="1"/>
          <p:nvPr>
            <p:ph idx="12" type="sldNum"/>
          </p:nvPr>
        </p:nvSpPr>
        <p:spPr>
          <a:xfrm>
            <a:off x="8316416" y="6356350"/>
            <a:ext cx="648000" cy="365100"/>
          </a:xfrm>
          <a:prstGeom prst="rect">
            <a:avLst/>
          </a:prstGeom>
          <a:solidFill>
            <a:srgbClr val="0070C0"/>
          </a:solid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cxnSp>
        <p:nvCxnSpPr>
          <p:cNvPr id="115" name="Google Shape;115;g2572470e929_0_3"/>
          <p:cNvCxnSpPr/>
          <p:nvPr/>
        </p:nvCxnSpPr>
        <p:spPr>
          <a:xfrm>
            <a:off x="179512" y="908720"/>
            <a:ext cx="8766000" cy="0"/>
          </a:xfrm>
          <a:prstGeom prst="straightConnector1">
            <a:avLst/>
          </a:prstGeom>
          <a:noFill/>
          <a:ln cap="flat" cmpd="sng" w="57150">
            <a:solidFill>
              <a:srgbClr val="93B3D7"/>
            </a:solidFill>
            <a:prstDash val="solid"/>
            <a:round/>
            <a:headEnd len="sm" w="sm" type="none"/>
            <a:tailEnd len="sm" w="sm" type="none"/>
          </a:ln>
        </p:spPr>
      </p:cxnSp>
      <p:cxnSp>
        <p:nvCxnSpPr>
          <p:cNvPr id="116" name="Google Shape;116;g2572470e929_0_3"/>
          <p:cNvCxnSpPr/>
          <p:nvPr/>
        </p:nvCxnSpPr>
        <p:spPr>
          <a:xfrm>
            <a:off x="179512" y="6237312"/>
            <a:ext cx="8766000" cy="0"/>
          </a:xfrm>
          <a:prstGeom prst="straightConnector1">
            <a:avLst/>
          </a:prstGeom>
          <a:noFill/>
          <a:ln cap="flat" cmpd="sng" w="57150">
            <a:solidFill>
              <a:srgbClr val="93B3D7"/>
            </a:solidFill>
            <a:prstDash val="solid"/>
            <a:round/>
            <a:headEnd len="sm" w="sm" type="none"/>
            <a:tailEnd len="sm" w="sm" type="none"/>
          </a:ln>
        </p:spPr>
      </p:cxnSp>
      <p:pic>
        <p:nvPicPr>
          <p:cNvPr id="117" name="Google Shape;117;g2572470e929_0_3"/>
          <p:cNvPicPr preferRelativeResize="0"/>
          <p:nvPr/>
        </p:nvPicPr>
        <p:blipFill rotWithShape="1">
          <a:blip r:embed="rId4">
            <a:alphaModFix/>
          </a:blip>
          <a:srcRect b="0" l="0" r="0" t="0"/>
          <a:stretch/>
        </p:blipFill>
        <p:spPr>
          <a:xfrm>
            <a:off x="8460432" y="188640"/>
            <a:ext cx="504056" cy="544505"/>
          </a:xfrm>
          <a:prstGeom prst="rect">
            <a:avLst/>
          </a:prstGeom>
          <a:noFill/>
          <a:ln>
            <a:noFill/>
          </a:ln>
        </p:spPr>
      </p:pic>
      <p:sp>
        <p:nvSpPr>
          <p:cNvPr id="118" name="Google Shape;118;g2572470e929_0_3"/>
          <p:cNvSpPr/>
          <p:nvPr/>
        </p:nvSpPr>
        <p:spPr>
          <a:xfrm>
            <a:off x="179512" y="6381328"/>
            <a:ext cx="1560300" cy="261600"/>
          </a:xfrm>
          <a:prstGeom prst="rect">
            <a:avLst/>
          </a:prstGeom>
          <a:solidFill>
            <a:srgbClr val="0070C0"/>
          </a:solidFill>
          <a:ln cap="flat" cmpd="sng" w="381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ja-JP" sz="1100" u="none" cap="none" strike="noStrike">
                <a:solidFill>
                  <a:schemeClr val="lt1"/>
                </a:solidFill>
                <a:latin typeface="Arial"/>
                <a:ea typeface="Arial"/>
                <a:cs typeface="Arial"/>
                <a:sym typeface="Arial"/>
              </a:rPr>
              <a:t>Members Only</a:t>
            </a:r>
            <a:endParaRPr b="0" i="0" sz="1100" u="none" cap="none" strike="noStrike">
              <a:solidFill>
                <a:schemeClr val="lt1"/>
              </a:solidFill>
              <a:latin typeface="Arial"/>
              <a:ea typeface="Arial"/>
              <a:cs typeface="Arial"/>
              <a:sym typeface="Arial"/>
            </a:endParaRPr>
          </a:p>
        </p:txBody>
      </p:sp>
      <p:cxnSp>
        <p:nvCxnSpPr>
          <p:cNvPr id="119" name="Google Shape;119;g2572470e929_0_3"/>
          <p:cNvCxnSpPr/>
          <p:nvPr/>
        </p:nvCxnSpPr>
        <p:spPr>
          <a:xfrm>
            <a:off x="179512" y="836712"/>
            <a:ext cx="8766000" cy="0"/>
          </a:xfrm>
          <a:prstGeom prst="straightConnector1">
            <a:avLst/>
          </a:prstGeom>
          <a:noFill/>
          <a:ln cap="flat" cmpd="sng" w="57150">
            <a:solidFill>
              <a:srgbClr val="B7CCE4"/>
            </a:solidFill>
            <a:prstDash val="solid"/>
            <a:round/>
            <a:headEnd len="sm" w="sm" type="none"/>
            <a:tailEnd len="sm" w="sm" type="none"/>
          </a:ln>
        </p:spPr>
      </p:cxnSp>
      <p:cxnSp>
        <p:nvCxnSpPr>
          <p:cNvPr id="120" name="Google Shape;120;g2572470e929_0_3"/>
          <p:cNvCxnSpPr/>
          <p:nvPr/>
        </p:nvCxnSpPr>
        <p:spPr>
          <a:xfrm>
            <a:off x="179512" y="764704"/>
            <a:ext cx="8766000" cy="0"/>
          </a:xfrm>
          <a:prstGeom prst="straightConnector1">
            <a:avLst/>
          </a:prstGeom>
          <a:noFill/>
          <a:ln cap="flat" cmpd="sng" w="57150">
            <a:solidFill>
              <a:srgbClr val="DAE5F1"/>
            </a:solidFill>
            <a:prstDash val="solid"/>
            <a:round/>
            <a:headEnd len="sm" w="sm" type="none"/>
            <a:tailEnd len="sm" w="sm" type="none"/>
          </a:ln>
        </p:spPr>
      </p:cxnSp>
      <p:sp>
        <p:nvSpPr>
          <p:cNvPr id="121" name="Google Shape;121;g2572470e929_0_3"/>
          <p:cNvSpPr txBox="1"/>
          <p:nvPr/>
        </p:nvSpPr>
        <p:spPr>
          <a:xfrm>
            <a:off x="2339752" y="6407750"/>
            <a:ext cx="48399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ja-JP" sz="1100" u="none" cap="none" strike="noStrike">
                <a:solidFill>
                  <a:srgbClr val="B7CCE4"/>
                </a:solidFill>
                <a:latin typeface="Arial"/>
                <a:ea typeface="Arial"/>
                <a:cs typeface="Arial"/>
                <a:sym typeface="Arial"/>
              </a:rPr>
              <a:t>2015-2022 Japan Breath Alcohol Testing Consortium All Right Reserved.</a:t>
            </a:r>
            <a:endParaRPr b="0" i="0" sz="1100" u="none" cap="none" strike="noStrike">
              <a:solidFill>
                <a:srgbClr val="B7CCE4"/>
              </a:solidFill>
              <a:latin typeface="Arial"/>
              <a:ea typeface="Arial"/>
              <a:cs typeface="Arial"/>
              <a:sym typeface="Arial"/>
            </a:endParaRPr>
          </a:p>
        </p:txBody>
      </p:sp>
      <p:sp>
        <p:nvSpPr>
          <p:cNvPr id="122" name="Google Shape;122;g2572470e929_0_3"/>
          <p:cNvSpPr txBox="1"/>
          <p:nvPr/>
        </p:nvSpPr>
        <p:spPr>
          <a:xfrm>
            <a:off x="546850" y="1261188"/>
            <a:ext cx="79137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ja-JP" sz="2000" u="none" cap="none" strike="noStrike">
                <a:solidFill>
                  <a:srgbClr val="000000"/>
                </a:solidFill>
                <a:latin typeface="Arial"/>
                <a:ea typeface="Arial"/>
                <a:cs typeface="Arial"/>
                <a:sym typeface="Arial"/>
              </a:rPr>
              <a:t>ロゴマークの使用について②</a:t>
            </a:r>
            <a:endParaRPr b="1"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ja-JP" sz="1200" u="none" cap="none" strike="noStrike">
                <a:solidFill>
                  <a:srgbClr val="000000"/>
                </a:solidFill>
                <a:latin typeface="Arial"/>
                <a:ea typeface="Arial"/>
                <a:cs typeface="Arial"/>
                <a:sym typeface="Arial"/>
              </a:rPr>
              <a:t>ロゴマーク使用規定はJBACホームページ＞会員専用＞JBマーク　の中にあります。</a:t>
            </a:r>
            <a:endParaRPr b="1" i="0" sz="1200" u="none" cap="none" strike="noStrike">
              <a:solidFill>
                <a:srgbClr val="000000"/>
              </a:solidFill>
              <a:latin typeface="Arial"/>
              <a:ea typeface="Arial"/>
              <a:cs typeface="Arial"/>
              <a:sym typeface="Arial"/>
            </a:endParaRPr>
          </a:p>
        </p:txBody>
      </p:sp>
      <p:pic>
        <p:nvPicPr>
          <p:cNvPr id="123" name="Google Shape;123;g2572470e929_0_3"/>
          <p:cNvPicPr preferRelativeResize="0"/>
          <p:nvPr/>
        </p:nvPicPr>
        <p:blipFill rotWithShape="1">
          <a:blip r:embed="rId5">
            <a:alphaModFix/>
          </a:blip>
          <a:srcRect b="0" l="0" r="0" t="0"/>
          <a:stretch/>
        </p:blipFill>
        <p:spPr>
          <a:xfrm>
            <a:off x="1520650" y="1846200"/>
            <a:ext cx="5755567" cy="4341376"/>
          </a:xfrm>
          <a:prstGeom prst="rect">
            <a:avLst/>
          </a:prstGeom>
          <a:noFill/>
          <a:ln>
            <a:noFill/>
          </a:ln>
        </p:spPr>
      </p:pic>
      <p:sp>
        <p:nvSpPr>
          <p:cNvPr id="124" name="Google Shape;124;g2572470e929_0_3"/>
          <p:cNvSpPr/>
          <p:nvPr/>
        </p:nvSpPr>
        <p:spPr>
          <a:xfrm>
            <a:off x="1653275" y="5147300"/>
            <a:ext cx="686400" cy="2208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g2572470e929_0_3"/>
          <p:cNvSpPr/>
          <p:nvPr/>
        </p:nvSpPr>
        <p:spPr>
          <a:xfrm>
            <a:off x="2938475" y="3574125"/>
            <a:ext cx="4113300" cy="3651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id="130" name="Google Shape;130;g22ea7f7e992_0_0"/>
          <p:cNvPicPr preferRelativeResize="0"/>
          <p:nvPr/>
        </p:nvPicPr>
        <p:blipFill rotWithShape="1">
          <a:blip r:embed="rId3">
            <a:alphaModFix/>
          </a:blip>
          <a:srcRect b="0" l="0" r="0" t="0"/>
          <a:stretch/>
        </p:blipFill>
        <p:spPr>
          <a:xfrm>
            <a:off x="6732240" y="188640"/>
            <a:ext cx="1673932" cy="374926"/>
          </a:xfrm>
          <a:prstGeom prst="rect">
            <a:avLst/>
          </a:prstGeom>
          <a:noFill/>
          <a:ln>
            <a:noFill/>
          </a:ln>
        </p:spPr>
      </p:pic>
      <p:sp>
        <p:nvSpPr>
          <p:cNvPr id="131" name="Google Shape;131;g22ea7f7e992_0_0"/>
          <p:cNvSpPr txBox="1"/>
          <p:nvPr>
            <p:ph idx="12" type="sldNum"/>
          </p:nvPr>
        </p:nvSpPr>
        <p:spPr>
          <a:xfrm>
            <a:off x="8316416" y="6356350"/>
            <a:ext cx="648000" cy="365100"/>
          </a:xfrm>
          <a:prstGeom prst="rect">
            <a:avLst/>
          </a:prstGeom>
          <a:solidFill>
            <a:srgbClr val="0070C0"/>
          </a:solid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cxnSp>
        <p:nvCxnSpPr>
          <p:cNvPr id="132" name="Google Shape;132;g22ea7f7e992_0_0"/>
          <p:cNvCxnSpPr/>
          <p:nvPr/>
        </p:nvCxnSpPr>
        <p:spPr>
          <a:xfrm>
            <a:off x="179512" y="908720"/>
            <a:ext cx="8766000" cy="0"/>
          </a:xfrm>
          <a:prstGeom prst="straightConnector1">
            <a:avLst/>
          </a:prstGeom>
          <a:noFill/>
          <a:ln cap="flat" cmpd="sng" w="57150">
            <a:solidFill>
              <a:srgbClr val="93B3D7"/>
            </a:solidFill>
            <a:prstDash val="solid"/>
            <a:round/>
            <a:headEnd len="sm" w="sm" type="none"/>
            <a:tailEnd len="sm" w="sm" type="none"/>
          </a:ln>
        </p:spPr>
      </p:cxnSp>
      <p:cxnSp>
        <p:nvCxnSpPr>
          <p:cNvPr id="133" name="Google Shape;133;g22ea7f7e992_0_0"/>
          <p:cNvCxnSpPr/>
          <p:nvPr/>
        </p:nvCxnSpPr>
        <p:spPr>
          <a:xfrm>
            <a:off x="179512" y="6237312"/>
            <a:ext cx="8766000" cy="0"/>
          </a:xfrm>
          <a:prstGeom prst="straightConnector1">
            <a:avLst/>
          </a:prstGeom>
          <a:noFill/>
          <a:ln cap="flat" cmpd="sng" w="57150">
            <a:solidFill>
              <a:srgbClr val="93B3D7"/>
            </a:solidFill>
            <a:prstDash val="solid"/>
            <a:round/>
            <a:headEnd len="sm" w="sm" type="none"/>
            <a:tailEnd len="sm" w="sm" type="none"/>
          </a:ln>
        </p:spPr>
      </p:cxnSp>
      <p:pic>
        <p:nvPicPr>
          <p:cNvPr id="134" name="Google Shape;134;g22ea7f7e992_0_0"/>
          <p:cNvPicPr preferRelativeResize="0"/>
          <p:nvPr/>
        </p:nvPicPr>
        <p:blipFill rotWithShape="1">
          <a:blip r:embed="rId4">
            <a:alphaModFix/>
          </a:blip>
          <a:srcRect b="0" l="0" r="0" t="0"/>
          <a:stretch/>
        </p:blipFill>
        <p:spPr>
          <a:xfrm>
            <a:off x="8460432" y="188640"/>
            <a:ext cx="504056" cy="544505"/>
          </a:xfrm>
          <a:prstGeom prst="rect">
            <a:avLst/>
          </a:prstGeom>
          <a:noFill/>
          <a:ln>
            <a:noFill/>
          </a:ln>
        </p:spPr>
      </p:pic>
      <p:sp>
        <p:nvSpPr>
          <p:cNvPr id="135" name="Google Shape;135;g22ea7f7e992_0_0"/>
          <p:cNvSpPr/>
          <p:nvPr/>
        </p:nvSpPr>
        <p:spPr>
          <a:xfrm>
            <a:off x="179512" y="6381328"/>
            <a:ext cx="1560300" cy="261600"/>
          </a:xfrm>
          <a:prstGeom prst="rect">
            <a:avLst/>
          </a:prstGeom>
          <a:solidFill>
            <a:srgbClr val="0070C0"/>
          </a:solidFill>
          <a:ln cap="flat" cmpd="sng" w="381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ja-JP" sz="1100" u="none" cap="none" strike="noStrike">
                <a:solidFill>
                  <a:schemeClr val="lt1"/>
                </a:solidFill>
                <a:latin typeface="Arial"/>
                <a:ea typeface="Arial"/>
                <a:cs typeface="Arial"/>
                <a:sym typeface="Arial"/>
              </a:rPr>
              <a:t>Members Only</a:t>
            </a:r>
            <a:endParaRPr b="0" i="0" sz="1100" u="none" cap="none" strike="noStrike">
              <a:solidFill>
                <a:schemeClr val="lt1"/>
              </a:solidFill>
              <a:latin typeface="Arial"/>
              <a:ea typeface="Arial"/>
              <a:cs typeface="Arial"/>
              <a:sym typeface="Arial"/>
            </a:endParaRPr>
          </a:p>
        </p:txBody>
      </p:sp>
      <p:cxnSp>
        <p:nvCxnSpPr>
          <p:cNvPr id="136" name="Google Shape;136;g22ea7f7e992_0_0"/>
          <p:cNvCxnSpPr/>
          <p:nvPr/>
        </p:nvCxnSpPr>
        <p:spPr>
          <a:xfrm>
            <a:off x="179512" y="836712"/>
            <a:ext cx="8766000" cy="0"/>
          </a:xfrm>
          <a:prstGeom prst="straightConnector1">
            <a:avLst/>
          </a:prstGeom>
          <a:noFill/>
          <a:ln cap="flat" cmpd="sng" w="57150">
            <a:solidFill>
              <a:srgbClr val="B7CCE4"/>
            </a:solidFill>
            <a:prstDash val="solid"/>
            <a:round/>
            <a:headEnd len="sm" w="sm" type="none"/>
            <a:tailEnd len="sm" w="sm" type="none"/>
          </a:ln>
        </p:spPr>
      </p:cxnSp>
      <p:cxnSp>
        <p:nvCxnSpPr>
          <p:cNvPr id="137" name="Google Shape;137;g22ea7f7e992_0_0"/>
          <p:cNvCxnSpPr/>
          <p:nvPr/>
        </p:nvCxnSpPr>
        <p:spPr>
          <a:xfrm>
            <a:off x="179512" y="764704"/>
            <a:ext cx="8766000" cy="0"/>
          </a:xfrm>
          <a:prstGeom prst="straightConnector1">
            <a:avLst/>
          </a:prstGeom>
          <a:noFill/>
          <a:ln cap="flat" cmpd="sng" w="57150">
            <a:solidFill>
              <a:srgbClr val="DAE5F1"/>
            </a:solidFill>
            <a:prstDash val="solid"/>
            <a:round/>
            <a:headEnd len="sm" w="sm" type="none"/>
            <a:tailEnd len="sm" w="sm" type="none"/>
          </a:ln>
        </p:spPr>
      </p:cxnSp>
      <p:sp>
        <p:nvSpPr>
          <p:cNvPr id="138" name="Google Shape;138;g22ea7f7e992_0_0"/>
          <p:cNvSpPr txBox="1"/>
          <p:nvPr/>
        </p:nvSpPr>
        <p:spPr>
          <a:xfrm>
            <a:off x="2339752" y="6407750"/>
            <a:ext cx="48399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ja-JP" sz="1100" u="none" cap="none" strike="noStrike">
                <a:solidFill>
                  <a:srgbClr val="B7CCE4"/>
                </a:solidFill>
                <a:latin typeface="Arial"/>
                <a:ea typeface="Arial"/>
                <a:cs typeface="Arial"/>
                <a:sym typeface="Arial"/>
              </a:rPr>
              <a:t>2015-2022 Japan Breath Alcohol Testing Consortium All Right Reserved.</a:t>
            </a:r>
            <a:endParaRPr b="0" i="0" sz="1100" u="none" cap="none" strike="noStrike">
              <a:solidFill>
                <a:srgbClr val="B7CCE4"/>
              </a:solidFill>
              <a:latin typeface="Arial"/>
              <a:ea typeface="Arial"/>
              <a:cs typeface="Arial"/>
              <a:sym typeface="Arial"/>
            </a:endParaRPr>
          </a:p>
        </p:txBody>
      </p:sp>
      <p:sp>
        <p:nvSpPr>
          <p:cNvPr id="139" name="Google Shape;139;g22ea7f7e992_0_0"/>
          <p:cNvSpPr txBox="1"/>
          <p:nvPr/>
        </p:nvSpPr>
        <p:spPr>
          <a:xfrm>
            <a:off x="546847" y="1261204"/>
            <a:ext cx="7913700" cy="3786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lang="ja-JP" sz="2200">
                <a:solidFill>
                  <a:schemeClr val="dk1"/>
                </a:solidFill>
              </a:rPr>
              <a:t>1</a:t>
            </a:r>
            <a:r>
              <a:rPr b="1" i="0" lang="ja-JP" sz="2200" u="none" cap="none" strike="noStrike">
                <a:solidFill>
                  <a:schemeClr val="dk1"/>
                </a:solidFill>
                <a:latin typeface="Arial"/>
                <a:ea typeface="Arial"/>
                <a:cs typeface="Arial"/>
                <a:sym typeface="Arial"/>
              </a:rPr>
              <a:t>.</a:t>
            </a:r>
            <a:r>
              <a:rPr b="1" lang="ja-JP" sz="2200">
                <a:solidFill>
                  <a:schemeClr val="dk1"/>
                </a:solidFill>
              </a:rPr>
              <a:t>今回</a:t>
            </a:r>
            <a:r>
              <a:rPr b="1" i="0" lang="ja-JP" sz="2200" u="none" cap="none" strike="noStrike">
                <a:solidFill>
                  <a:schemeClr val="dk1"/>
                </a:solidFill>
                <a:latin typeface="Arial"/>
                <a:ea typeface="Arial"/>
                <a:cs typeface="Arial"/>
                <a:sym typeface="Arial"/>
              </a:rPr>
              <a:t>調査のポイント</a:t>
            </a:r>
            <a:endParaRPr b="1" i="0" sz="2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ja-JP" sz="2200" u="none" cap="none" strike="noStrike">
                <a:solidFill>
                  <a:schemeClr val="dk2"/>
                </a:solidFill>
                <a:latin typeface="Arial"/>
                <a:ea typeface="Arial"/>
                <a:cs typeface="Arial"/>
                <a:sym typeface="Arial"/>
              </a:rPr>
              <a:t>　１：2023年12月義務化の記載内容について</a:t>
            </a:r>
            <a:endParaRPr b="1" i="0" sz="22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2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ja-JP" sz="2200" u="none" cap="none" strike="noStrike">
                <a:solidFill>
                  <a:schemeClr val="dk2"/>
                </a:solidFill>
                <a:latin typeface="Arial"/>
                <a:ea typeface="Arial"/>
                <a:cs typeface="Arial"/>
                <a:sym typeface="Arial"/>
              </a:rPr>
              <a:t>　２：新規企業様の認定機器マーク等使用状況確認</a:t>
            </a:r>
            <a:endParaRPr b="1" i="0" sz="22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2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ja-JP" sz="2200" u="none" cap="none" strike="noStrike">
                <a:solidFill>
                  <a:schemeClr val="dk2"/>
                </a:solidFill>
                <a:latin typeface="Arial"/>
                <a:ea typeface="Arial"/>
                <a:cs typeface="Arial"/>
                <a:sym typeface="Arial"/>
              </a:rPr>
              <a:t>　３：退会済み企業様の協議会マーク等使用状況確認</a:t>
            </a:r>
            <a:endParaRPr b="1" i="0" sz="22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2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rPr b="1" i="0" lang="ja-JP" sz="2200" u="none" cap="none" strike="noStrike">
                <a:solidFill>
                  <a:schemeClr val="dk2"/>
                </a:solidFill>
                <a:latin typeface="Arial"/>
                <a:ea typeface="Arial"/>
                <a:cs typeface="Arial"/>
                <a:sym typeface="Arial"/>
              </a:rPr>
              <a:t>　４：旧認定機器マークの使用確認</a:t>
            </a:r>
            <a:endParaRPr b="1" i="0" sz="22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2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id="144" name="Google Shape;144;g1f36a84dde0_0_0"/>
          <p:cNvPicPr preferRelativeResize="0"/>
          <p:nvPr/>
        </p:nvPicPr>
        <p:blipFill rotWithShape="1">
          <a:blip r:embed="rId3">
            <a:alphaModFix/>
          </a:blip>
          <a:srcRect b="0" l="0" r="0" t="0"/>
          <a:stretch/>
        </p:blipFill>
        <p:spPr>
          <a:xfrm>
            <a:off x="6732240" y="188640"/>
            <a:ext cx="1673932" cy="374926"/>
          </a:xfrm>
          <a:prstGeom prst="rect">
            <a:avLst/>
          </a:prstGeom>
          <a:noFill/>
          <a:ln>
            <a:noFill/>
          </a:ln>
        </p:spPr>
      </p:pic>
      <p:sp>
        <p:nvSpPr>
          <p:cNvPr id="145" name="Google Shape;145;g1f36a84dde0_0_0"/>
          <p:cNvSpPr txBox="1"/>
          <p:nvPr>
            <p:ph idx="12" type="sldNum"/>
          </p:nvPr>
        </p:nvSpPr>
        <p:spPr>
          <a:xfrm>
            <a:off x="8316416" y="6356350"/>
            <a:ext cx="648000" cy="365100"/>
          </a:xfrm>
          <a:prstGeom prst="rect">
            <a:avLst/>
          </a:prstGeom>
          <a:solidFill>
            <a:srgbClr val="0070C0"/>
          </a:solid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cxnSp>
        <p:nvCxnSpPr>
          <p:cNvPr id="146" name="Google Shape;146;g1f36a84dde0_0_0"/>
          <p:cNvCxnSpPr/>
          <p:nvPr/>
        </p:nvCxnSpPr>
        <p:spPr>
          <a:xfrm>
            <a:off x="179512" y="908720"/>
            <a:ext cx="8766000" cy="0"/>
          </a:xfrm>
          <a:prstGeom prst="straightConnector1">
            <a:avLst/>
          </a:prstGeom>
          <a:noFill/>
          <a:ln cap="flat" cmpd="sng" w="57150">
            <a:solidFill>
              <a:srgbClr val="93B3D7"/>
            </a:solidFill>
            <a:prstDash val="solid"/>
            <a:round/>
            <a:headEnd len="sm" w="sm" type="none"/>
            <a:tailEnd len="sm" w="sm" type="none"/>
          </a:ln>
        </p:spPr>
      </p:cxnSp>
      <p:cxnSp>
        <p:nvCxnSpPr>
          <p:cNvPr id="147" name="Google Shape;147;g1f36a84dde0_0_0"/>
          <p:cNvCxnSpPr/>
          <p:nvPr/>
        </p:nvCxnSpPr>
        <p:spPr>
          <a:xfrm>
            <a:off x="179512" y="6237312"/>
            <a:ext cx="8766000" cy="0"/>
          </a:xfrm>
          <a:prstGeom prst="straightConnector1">
            <a:avLst/>
          </a:prstGeom>
          <a:noFill/>
          <a:ln cap="flat" cmpd="sng" w="57150">
            <a:solidFill>
              <a:srgbClr val="93B3D7"/>
            </a:solidFill>
            <a:prstDash val="solid"/>
            <a:round/>
            <a:headEnd len="sm" w="sm" type="none"/>
            <a:tailEnd len="sm" w="sm" type="none"/>
          </a:ln>
        </p:spPr>
      </p:cxnSp>
      <p:pic>
        <p:nvPicPr>
          <p:cNvPr id="148" name="Google Shape;148;g1f36a84dde0_0_0"/>
          <p:cNvPicPr preferRelativeResize="0"/>
          <p:nvPr/>
        </p:nvPicPr>
        <p:blipFill rotWithShape="1">
          <a:blip r:embed="rId4">
            <a:alphaModFix/>
          </a:blip>
          <a:srcRect b="0" l="0" r="0" t="0"/>
          <a:stretch/>
        </p:blipFill>
        <p:spPr>
          <a:xfrm>
            <a:off x="8460432" y="188640"/>
            <a:ext cx="504056" cy="544505"/>
          </a:xfrm>
          <a:prstGeom prst="rect">
            <a:avLst/>
          </a:prstGeom>
          <a:noFill/>
          <a:ln>
            <a:noFill/>
          </a:ln>
        </p:spPr>
      </p:pic>
      <p:sp>
        <p:nvSpPr>
          <p:cNvPr id="149" name="Google Shape;149;g1f36a84dde0_0_0"/>
          <p:cNvSpPr/>
          <p:nvPr/>
        </p:nvSpPr>
        <p:spPr>
          <a:xfrm>
            <a:off x="179512" y="6381328"/>
            <a:ext cx="1560300" cy="261600"/>
          </a:xfrm>
          <a:prstGeom prst="rect">
            <a:avLst/>
          </a:prstGeom>
          <a:solidFill>
            <a:srgbClr val="0070C0"/>
          </a:solidFill>
          <a:ln cap="flat" cmpd="sng" w="381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ja-JP" sz="1100" u="none" cap="none" strike="noStrike">
                <a:solidFill>
                  <a:schemeClr val="lt1"/>
                </a:solidFill>
                <a:latin typeface="Arial"/>
                <a:ea typeface="Arial"/>
                <a:cs typeface="Arial"/>
                <a:sym typeface="Arial"/>
              </a:rPr>
              <a:t>Members Only</a:t>
            </a:r>
            <a:endParaRPr b="0" i="0" sz="1100" u="none" cap="none" strike="noStrike">
              <a:solidFill>
                <a:schemeClr val="lt1"/>
              </a:solidFill>
              <a:latin typeface="Arial"/>
              <a:ea typeface="Arial"/>
              <a:cs typeface="Arial"/>
              <a:sym typeface="Arial"/>
            </a:endParaRPr>
          </a:p>
        </p:txBody>
      </p:sp>
      <p:cxnSp>
        <p:nvCxnSpPr>
          <p:cNvPr id="150" name="Google Shape;150;g1f36a84dde0_0_0"/>
          <p:cNvCxnSpPr/>
          <p:nvPr/>
        </p:nvCxnSpPr>
        <p:spPr>
          <a:xfrm>
            <a:off x="179512" y="836712"/>
            <a:ext cx="8766000" cy="0"/>
          </a:xfrm>
          <a:prstGeom prst="straightConnector1">
            <a:avLst/>
          </a:prstGeom>
          <a:noFill/>
          <a:ln cap="flat" cmpd="sng" w="57150">
            <a:solidFill>
              <a:srgbClr val="B7CCE4"/>
            </a:solidFill>
            <a:prstDash val="solid"/>
            <a:round/>
            <a:headEnd len="sm" w="sm" type="none"/>
            <a:tailEnd len="sm" w="sm" type="none"/>
          </a:ln>
        </p:spPr>
      </p:cxnSp>
      <p:cxnSp>
        <p:nvCxnSpPr>
          <p:cNvPr id="151" name="Google Shape;151;g1f36a84dde0_0_0"/>
          <p:cNvCxnSpPr/>
          <p:nvPr/>
        </p:nvCxnSpPr>
        <p:spPr>
          <a:xfrm>
            <a:off x="179512" y="764704"/>
            <a:ext cx="8766000" cy="0"/>
          </a:xfrm>
          <a:prstGeom prst="straightConnector1">
            <a:avLst/>
          </a:prstGeom>
          <a:noFill/>
          <a:ln cap="flat" cmpd="sng" w="57150">
            <a:solidFill>
              <a:srgbClr val="DAE5F1"/>
            </a:solidFill>
            <a:prstDash val="solid"/>
            <a:round/>
            <a:headEnd len="sm" w="sm" type="none"/>
            <a:tailEnd len="sm" w="sm" type="none"/>
          </a:ln>
        </p:spPr>
      </p:cxnSp>
      <p:sp>
        <p:nvSpPr>
          <p:cNvPr id="152" name="Google Shape;152;g1f36a84dde0_0_0"/>
          <p:cNvSpPr txBox="1"/>
          <p:nvPr/>
        </p:nvSpPr>
        <p:spPr>
          <a:xfrm>
            <a:off x="2339752" y="6407750"/>
            <a:ext cx="48399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ja-JP" sz="1100" u="none" cap="none" strike="noStrike">
                <a:solidFill>
                  <a:srgbClr val="B7CCE4"/>
                </a:solidFill>
                <a:latin typeface="Arial"/>
                <a:ea typeface="Arial"/>
                <a:cs typeface="Arial"/>
                <a:sym typeface="Arial"/>
              </a:rPr>
              <a:t>2015-2022 Japan Breath Alcohol Testing Consortium All Right Reserved.</a:t>
            </a:r>
            <a:endParaRPr b="0" i="0" sz="1100" u="none" cap="none" strike="noStrike">
              <a:solidFill>
                <a:srgbClr val="B7CCE4"/>
              </a:solidFill>
              <a:latin typeface="Arial"/>
              <a:ea typeface="Arial"/>
              <a:cs typeface="Arial"/>
              <a:sym typeface="Arial"/>
            </a:endParaRPr>
          </a:p>
        </p:txBody>
      </p:sp>
      <p:sp>
        <p:nvSpPr>
          <p:cNvPr id="153" name="Google Shape;153;g1f36a84dde0_0_0"/>
          <p:cNvSpPr txBox="1"/>
          <p:nvPr/>
        </p:nvSpPr>
        <p:spPr>
          <a:xfrm>
            <a:off x="546850" y="1261200"/>
            <a:ext cx="7913700" cy="4463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lang="ja-JP" sz="2200">
                <a:solidFill>
                  <a:schemeClr val="dk1"/>
                </a:solidFill>
              </a:rPr>
              <a:t>2</a:t>
            </a:r>
            <a:r>
              <a:rPr b="1" i="0" lang="ja-JP" sz="2200" u="none" cap="none" strike="noStrike">
                <a:solidFill>
                  <a:schemeClr val="dk1"/>
                </a:solidFill>
                <a:latin typeface="Arial"/>
                <a:ea typeface="Arial"/>
                <a:cs typeface="Arial"/>
                <a:sym typeface="Arial"/>
              </a:rPr>
              <a:t>.調査報告</a:t>
            </a:r>
            <a:endParaRPr b="1" i="0" sz="2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200"/>
              <a:buFont typeface="Arial"/>
              <a:buNone/>
            </a:pPr>
            <a:r>
              <a:t/>
            </a:r>
            <a:endParaRPr b="1" i="0" sz="2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rPr b="1" i="0" lang="ja-JP" sz="2000" u="none" cap="none" strike="noStrike">
                <a:solidFill>
                  <a:srgbClr val="1C4587"/>
                </a:solidFill>
                <a:latin typeface="Arial"/>
                <a:ea typeface="Arial"/>
                <a:cs typeface="Arial"/>
                <a:sym typeface="Arial"/>
              </a:rPr>
              <a:t>調査対象企業</a:t>
            </a:r>
            <a:r>
              <a:rPr b="0" i="0" lang="ja-JP" sz="2000" u="none" cap="none" strike="noStrike">
                <a:solidFill>
                  <a:schemeClr val="dk1"/>
                </a:solidFill>
                <a:latin typeface="Arial"/>
                <a:ea typeface="Arial"/>
                <a:cs typeface="Arial"/>
                <a:sym typeface="Arial"/>
              </a:rPr>
              <a:t>：</a:t>
            </a:r>
            <a:r>
              <a:rPr b="1" i="0" lang="ja-JP" sz="2000" u="none" cap="none" strike="noStrike">
                <a:solidFill>
                  <a:schemeClr val="dk1"/>
                </a:solidFill>
                <a:latin typeface="Arial"/>
                <a:ea typeface="Arial"/>
                <a:cs typeface="Arial"/>
                <a:sym typeface="Arial"/>
              </a:rPr>
              <a:t>7</a:t>
            </a:r>
            <a:r>
              <a:rPr b="1" lang="ja-JP" sz="2000">
                <a:solidFill>
                  <a:schemeClr val="dk1"/>
                </a:solidFill>
              </a:rPr>
              <a:t>5</a:t>
            </a:r>
            <a:r>
              <a:rPr b="1" i="0" lang="ja-JP" sz="2000" u="none" cap="none" strike="noStrike">
                <a:solidFill>
                  <a:schemeClr val="dk1"/>
                </a:solidFill>
                <a:latin typeface="Arial"/>
                <a:ea typeface="Arial"/>
                <a:cs typeface="Arial"/>
                <a:sym typeface="Arial"/>
              </a:rPr>
              <a:t>社(</a:t>
            </a:r>
            <a:r>
              <a:rPr b="1" lang="ja-JP" sz="2000">
                <a:solidFill>
                  <a:schemeClr val="dk1"/>
                </a:solidFill>
              </a:rPr>
              <a:t>会員企業72社、退会済企業3社</a:t>
            </a:r>
            <a:r>
              <a:rPr b="1" i="0" lang="ja-JP" sz="2000" u="none" cap="none" strike="noStrike">
                <a:solidFill>
                  <a:schemeClr val="dk1"/>
                </a:solidFill>
                <a:latin typeface="Arial"/>
                <a:ea typeface="Arial"/>
                <a:cs typeface="Arial"/>
                <a:sym typeface="Arial"/>
              </a:rPr>
              <a:t>)</a:t>
            </a:r>
            <a:endParaRPr b="1"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rPr b="1" i="0" lang="ja-JP" sz="2000" u="none" cap="none" strike="noStrike">
                <a:solidFill>
                  <a:srgbClr val="1C4587"/>
                </a:solidFill>
                <a:latin typeface="Arial"/>
                <a:ea typeface="Arial"/>
                <a:cs typeface="Arial"/>
                <a:sym typeface="Arial"/>
              </a:rPr>
              <a:t>調査完了　　</a:t>
            </a:r>
            <a:r>
              <a:rPr b="0" i="0" lang="ja-JP" sz="2000" u="none" cap="none" strike="noStrike">
                <a:solidFill>
                  <a:schemeClr val="dk1"/>
                </a:solidFill>
                <a:latin typeface="Arial"/>
                <a:ea typeface="Arial"/>
                <a:cs typeface="Arial"/>
                <a:sym typeface="Arial"/>
              </a:rPr>
              <a:t>：</a:t>
            </a:r>
            <a:r>
              <a:rPr lang="ja-JP" sz="2000">
                <a:solidFill>
                  <a:schemeClr val="dk1"/>
                </a:solidFill>
              </a:rPr>
              <a:t>調査実施中</a:t>
            </a:r>
            <a:endParaRPr sz="2000">
              <a:solidFill>
                <a:schemeClr val="dk1"/>
              </a:solidFill>
            </a:endParaRPr>
          </a:p>
          <a:p>
            <a:pPr indent="0" lvl="0" marL="0" rtl="0" algn="l">
              <a:spcBef>
                <a:spcPts val="0"/>
              </a:spcBef>
              <a:spcAft>
                <a:spcPts val="0"/>
              </a:spcAft>
              <a:buClr>
                <a:schemeClr val="dk1"/>
              </a:buClr>
              <a:buSzPts val="2000"/>
              <a:buFont typeface="Arial"/>
              <a:buNone/>
            </a:pPr>
            <a:r>
              <a:rPr b="1" lang="ja-JP" sz="2000">
                <a:solidFill>
                  <a:srgbClr val="1C4587"/>
                </a:solidFill>
              </a:rPr>
              <a:t>調査期間　　</a:t>
            </a:r>
            <a:r>
              <a:rPr lang="ja-JP" sz="2000">
                <a:solidFill>
                  <a:schemeClr val="dk1"/>
                </a:solidFill>
              </a:rPr>
              <a:t>：2023年11月6日～</a:t>
            </a:r>
            <a:endParaRPr sz="2000">
              <a:solidFill>
                <a:schemeClr val="dk1"/>
              </a:solidFill>
            </a:endParaRPr>
          </a:p>
          <a:p>
            <a:pPr indent="0" lvl="0" marL="0" marR="0" rtl="0" algn="l">
              <a:lnSpc>
                <a:spcPct val="100000"/>
              </a:lnSpc>
              <a:spcBef>
                <a:spcPts val="0"/>
              </a:spcBef>
              <a:spcAft>
                <a:spcPts val="0"/>
              </a:spcAft>
              <a:buClr>
                <a:schemeClr val="dk1"/>
              </a:buClr>
              <a:buSzPts val="2000"/>
              <a:buFont typeface="Arial"/>
              <a:buNone/>
            </a:pPr>
            <a:r>
              <a:t/>
            </a:r>
            <a:endParaRPr sz="2000">
              <a:solidFill>
                <a:schemeClr val="dk1"/>
              </a:solidFill>
            </a:endParaRPr>
          </a:p>
          <a:p>
            <a:pPr indent="0" lvl="0" marL="0" marR="0" rtl="0" algn="l">
              <a:lnSpc>
                <a:spcPct val="100000"/>
              </a:lnSpc>
              <a:spcBef>
                <a:spcPts val="0"/>
              </a:spcBef>
              <a:spcAft>
                <a:spcPts val="0"/>
              </a:spcAft>
              <a:buClr>
                <a:srgbClr val="000000"/>
              </a:buClr>
              <a:buSzPts val="2000"/>
              <a:buFont typeface="Arial"/>
              <a:buNone/>
            </a:pPr>
            <a:r>
              <a:rPr b="1" i="0" lang="ja-JP" sz="2000" u="none" cap="none" strike="noStrike">
                <a:solidFill>
                  <a:srgbClr val="1C4587"/>
                </a:solidFill>
                <a:latin typeface="Arial"/>
                <a:ea typeface="Arial"/>
                <a:cs typeface="Arial"/>
                <a:sym typeface="Arial"/>
                <a:extLst>
                  <a:ext uri="http://customooxmlschemas.google.com/">
                    <go:slidesCustomData xmlns:go="http://customooxmlschemas.google.com/" textRoundtripDataId="0"/>
                  </a:ext>
                </a:extLst>
              </a:rPr>
              <a:t>誤認事項あり</a:t>
            </a:r>
            <a:r>
              <a:rPr b="0" i="0" lang="ja-JP" sz="2000" u="none" cap="none" strike="noStrike">
                <a:solidFill>
                  <a:schemeClr val="dk1"/>
                </a:solidFill>
                <a:latin typeface="Arial"/>
                <a:ea typeface="Arial"/>
                <a:cs typeface="Arial"/>
                <a:sym typeface="Arial"/>
              </a:rPr>
              <a:t>：企業数 </a:t>
            </a:r>
            <a:r>
              <a:rPr lang="ja-JP" sz="2000">
                <a:solidFill>
                  <a:schemeClr val="dk1"/>
                </a:solidFill>
              </a:rPr>
              <a:t>6</a:t>
            </a:r>
            <a:r>
              <a:rPr b="0" i="0" lang="ja-JP" sz="2000" u="none" cap="none" strike="noStrike">
                <a:solidFill>
                  <a:schemeClr val="dk1"/>
                </a:solidFill>
                <a:latin typeface="Arial"/>
                <a:ea typeface="Arial"/>
                <a:cs typeface="Arial"/>
                <a:sym typeface="Arial"/>
              </a:rPr>
              <a:t>社　件数 1</a:t>
            </a:r>
            <a:r>
              <a:rPr lang="ja-JP" sz="2000">
                <a:solidFill>
                  <a:schemeClr val="dk1"/>
                </a:solidFill>
              </a:rPr>
              <a:t>1</a:t>
            </a:r>
            <a:r>
              <a:rPr b="0" i="0" lang="ja-JP" sz="2000" u="none" cap="none" strike="noStrike">
                <a:solidFill>
                  <a:schemeClr val="dk1"/>
                </a:solidFill>
                <a:latin typeface="Arial"/>
                <a:ea typeface="Arial"/>
                <a:cs typeface="Arial"/>
                <a:sym typeface="Arial"/>
              </a:rPr>
              <a:t>件</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ja-JP" sz="2000" u="none" cap="none" strike="noStrike">
                <a:solidFill>
                  <a:schemeClr val="dk1"/>
                </a:solidFill>
                <a:latin typeface="Arial"/>
                <a:ea typeface="Arial"/>
                <a:cs typeface="Arial"/>
                <a:sym typeface="Arial"/>
              </a:rPr>
              <a:t>　　　　</a:t>
            </a:r>
            <a:r>
              <a:rPr b="0" i="0" lang="ja-JP" sz="2000" u="none" cap="none" strike="noStrike">
                <a:solidFill>
                  <a:srgbClr val="1C4587"/>
                </a:solidFill>
                <a:latin typeface="Arial"/>
                <a:ea typeface="Arial"/>
                <a:cs typeface="Arial"/>
                <a:sym typeface="Arial"/>
              </a:rPr>
              <a:t>内訳）</a:t>
            </a:r>
            <a:r>
              <a:rPr b="0" i="0" lang="ja-JP" sz="2000" u="none" cap="none" strike="noStrike">
                <a:solidFill>
                  <a:schemeClr val="dk1"/>
                </a:solidFill>
                <a:latin typeface="Arial"/>
                <a:ea typeface="Arial"/>
                <a:cs typeface="Arial"/>
                <a:sym typeface="Arial"/>
              </a:rPr>
              <a:t>認定機器の</a:t>
            </a:r>
            <a:r>
              <a:rPr lang="ja-JP" sz="2000">
                <a:solidFill>
                  <a:schemeClr val="dk1"/>
                </a:solidFill>
              </a:rPr>
              <a:t>型式表記誤り</a:t>
            </a:r>
            <a:r>
              <a:rPr b="0" i="0" lang="ja-JP" sz="2000" u="none" cap="none" strike="noStrike">
                <a:solidFill>
                  <a:schemeClr val="dk1"/>
                </a:solidFill>
                <a:latin typeface="Arial"/>
                <a:ea typeface="Arial"/>
                <a:cs typeface="Arial"/>
                <a:sym typeface="Arial"/>
              </a:rPr>
              <a:t>　</a:t>
            </a:r>
            <a:r>
              <a:rPr lang="ja-JP" sz="2000">
                <a:solidFill>
                  <a:schemeClr val="dk1"/>
                </a:solidFill>
              </a:rPr>
              <a:t>　　　　　　　1</a:t>
            </a:r>
            <a:r>
              <a:rPr b="0" i="0" lang="ja-JP" sz="2000" u="none" cap="none" strike="noStrike">
                <a:solidFill>
                  <a:schemeClr val="dk1"/>
                </a:solidFill>
                <a:latin typeface="Arial"/>
                <a:ea typeface="Arial"/>
                <a:cs typeface="Arial"/>
                <a:sym typeface="Arial"/>
              </a:rPr>
              <a:t>件</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ja-JP" sz="2000" u="none" cap="none" strike="noStrike">
                <a:solidFill>
                  <a:schemeClr val="dk1"/>
                </a:solidFill>
                <a:latin typeface="Arial"/>
                <a:ea typeface="Arial"/>
                <a:cs typeface="Arial"/>
                <a:sym typeface="Arial"/>
              </a:rPr>
              <a:t>　　　　　　　未認定機器の付近に協議会ロゴを記載　　</a:t>
            </a:r>
            <a:r>
              <a:rPr lang="ja-JP" sz="2000">
                <a:solidFill>
                  <a:schemeClr val="dk1"/>
                </a:solidFill>
              </a:rPr>
              <a:t>3</a:t>
            </a:r>
            <a:r>
              <a:rPr b="0" i="0" lang="ja-JP" sz="2000" u="none" cap="none" strike="noStrike">
                <a:solidFill>
                  <a:schemeClr val="dk1"/>
                </a:solidFill>
                <a:latin typeface="Arial"/>
                <a:ea typeface="Arial"/>
                <a:cs typeface="Arial"/>
                <a:sym typeface="Arial"/>
              </a:rPr>
              <a:t>件</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ja-JP" sz="2000" u="none" cap="none" strike="noStrike">
                <a:solidFill>
                  <a:schemeClr val="dk1"/>
                </a:solidFill>
                <a:latin typeface="Arial"/>
                <a:ea typeface="Arial"/>
                <a:cs typeface="Arial"/>
                <a:sym typeface="Arial"/>
              </a:rPr>
              <a:t>　　　　　　　2022/10義務化開始表記の訂正なし　　     </a:t>
            </a:r>
            <a:r>
              <a:rPr lang="ja-JP" sz="2000">
                <a:solidFill>
                  <a:schemeClr val="dk1"/>
                </a:solidFill>
              </a:rPr>
              <a:t>6</a:t>
            </a:r>
            <a:r>
              <a:rPr b="0" i="0" lang="ja-JP" sz="2000" u="none" cap="none" strike="noStrike">
                <a:solidFill>
                  <a:schemeClr val="dk1"/>
                </a:solidFill>
                <a:latin typeface="Arial"/>
                <a:ea typeface="Arial"/>
                <a:cs typeface="Arial"/>
                <a:sym typeface="Arial"/>
              </a:rPr>
              <a:t>件</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lang="ja-JP" sz="2000">
                <a:solidFill>
                  <a:schemeClr val="dk1"/>
                </a:solidFill>
              </a:rPr>
              <a:t>　　　　　　　義務化開始日の表記なし　　　　　　　　1件</a:t>
            </a:r>
            <a:endParaRPr sz="2000">
              <a:solidFill>
                <a:schemeClr val="dk1"/>
              </a:solidFill>
            </a:endParaRPr>
          </a:p>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rPr b="1" i="0" lang="ja-JP" sz="2000" u="none" cap="none" strike="noStrike">
                <a:solidFill>
                  <a:schemeClr val="dk1"/>
                </a:solidFill>
                <a:latin typeface="Arial"/>
                <a:ea typeface="Arial"/>
                <a:cs typeface="Arial"/>
                <a:sym typeface="Arial"/>
              </a:rPr>
              <a:t>→</a:t>
            </a:r>
            <a:r>
              <a:rPr b="1" lang="ja-JP" sz="2000">
                <a:solidFill>
                  <a:schemeClr val="dk1"/>
                </a:solidFill>
              </a:rPr>
              <a:t>修正依頼済、修正対応中</a:t>
            </a:r>
            <a:endParaRPr b="1"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id="158" name="Google Shape;158;g286f6dbf941_0_56"/>
          <p:cNvPicPr preferRelativeResize="0"/>
          <p:nvPr/>
        </p:nvPicPr>
        <p:blipFill rotWithShape="1">
          <a:blip r:embed="rId3">
            <a:alphaModFix/>
          </a:blip>
          <a:srcRect b="0" l="0" r="0" t="0"/>
          <a:stretch/>
        </p:blipFill>
        <p:spPr>
          <a:xfrm>
            <a:off x="6732240" y="188640"/>
            <a:ext cx="1673932" cy="374926"/>
          </a:xfrm>
          <a:prstGeom prst="rect">
            <a:avLst/>
          </a:prstGeom>
          <a:noFill/>
          <a:ln>
            <a:noFill/>
          </a:ln>
        </p:spPr>
      </p:pic>
      <p:sp>
        <p:nvSpPr>
          <p:cNvPr id="159" name="Google Shape;159;g286f6dbf941_0_56"/>
          <p:cNvSpPr txBox="1"/>
          <p:nvPr>
            <p:ph idx="12" type="sldNum"/>
          </p:nvPr>
        </p:nvSpPr>
        <p:spPr>
          <a:xfrm>
            <a:off x="8316416" y="6356350"/>
            <a:ext cx="648000" cy="365100"/>
          </a:xfrm>
          <a:prstGeom prst="rect">
            <a:avLst/>
          </a:prstGeom>
          <a:solidFill>
            <a:srgbClr val="0070C0"/>
          </a:solid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cxnSp>
        <p:nvCxnSpPr>
          <p:cNvPr id="160" name="Google Shape;160;g286f6dbf941_0_56"/>
          <p:cNvCxnSpPr/>
          <p:nvPr/>
        </p:nvCxnSpPr>
        <p:spPr>
          <a:xfrm>
            <a:off x="179512" y="908720"/>
            <a:ext cx="8766000" cy="0"/>
          </a:xfrm>
          <a:prstGeom prst="straightConnector1">
            <a:avLst/>
          </a:prstGeom>
          <a:noFill/>
          <a:ln cap="flat" cmpd="sng" w="57150">
            <a:solidFill>
              <a:srgbClr val="93B3D7"/>
            </a:solidFill>
            <a:prstDash val="solid"/>
            <a:round/>
            <a:headEnd len="sm" w="sm" type="none"/>
            <a:tailEnd len="sm" w="sm" type="none"/>
          </a:ln>
        </p:spPr>
      </p:cxnSp>
      <p:cxnSp>
        <p:nvCxnSpPr>
          <p:cNvPr id="161" name="Google Shape;161;g286f6dbf941_0_56"/>
          <p:cNvCxnSpPr/>
          <p:nvPr/>
        </p:nvCxnSpPr>
        <p:spPr>
          <a:xfrm>
            <a:off x="179512" y="6237312"/>
            <a:ext cx="8766000" cy="0"/>
          </a:xfrm>
          <a:prstGeom prst="straightConnector1">
            <a:avLst/>
          </a:prstGeom>
          <a:noFill/>
          <a:ln cap="flat" cmpd="sng" w="57150">
            <a:solidFill>
              <a:srgbClr val="93B3D7"/>
            </a:solidFill>
            <a:prstDash val="solid"/>
            <a:round/>
            <a:headEnd len="sm" w="sm" type="none"/>
            <a:tailEnd len="sm" w="sm" type="none"/>
          </a:ln>
        </p:spPr>
      </p:cxnSp>
      <p:pic>
        <p:nvPicPr>
          <p:cNvPr id="162" name="Google Shape;162;g286f6dbf941_0_56"/>
          <p:cNvPicPr preferRelativeResize="0"/>
          <p:nvPr/>
        </p:nvPicPr>
        <p:blipFill rotWithShape="1">
          <a:blip r:embed="rId4">
            <a:alphaModFix/>
          </a:blip>
          <a:srcRect b="0" l="0" r="0" t="0"/>
          <a:stretch/>
        </p:blipFill>
        <p:spPr>
          <a:xfrm>
            <a:off x="8460432" y="188640"/>
            <a:ext cx="504056" cy="544505"/>
          </a:xfrm>
          <a:prstGeom prst="rect">
            <a:avLst/>
          </a:prstGeom>
          <a:noFill/>
          <a:ln>
            <a:noFill/>
          </a:ln>
        </p:spPr>
      </p:pic>
      <p:sp>
        <p:nvSpPr>
          <p:cNvPr id="163" name="Google Shape;163;g286f6dbf941_0_56"/>
          <p:cNvSpPr/>
          <p:nvPr/>
        </p:nvSpPr>
        <p:spPr>
          <a:xfrm>
            <a:off x="179512" y="6381328"/>
            <a:ext cx="1560300" cy="261600"/>
          </a:xfrm>
          <a:prstGeom prst="rect">
            <a:avLst/>
          </a:prstGeom>
          <a:solidFill>
            <a:srgbClr val="0070C0"/>
          </a:solidFill>
          <a:ln cap="flat" cmpd="sng" w="381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ja-JP" sz="1100" u="none" cap="none" strike="noStrike">
                <a:solidFill>
                  <a:schemeClr val="lt1"/>
                </a:solidFill>
                <a:latin typeface="Arial"/>
                <a:ea typeface="Arial"/>
                <a:cs typeface="Arial"/>
                <a:sym typeface="Arial"/>
              </a:rPr>
              <a:t>Members Only</a:t>
            </a:r>
            <a:endParaRPr b="0" i="0" sz="1100" u="none" cap="none" strike="noStrike">
              <a:solidFill>
                <a:schemeClr val="lt1"/>
              </a:solidFill>
              <a:latin typeface="Arial"/>
              <a:ea typeface="Arial"/>
              <a:cs typeface="Arial"/>
              <a:sym typeface="Arial"/>
            </a:endParaRPr>
          </a:p>
        </p:txBody>
      </p:sp>
      <p:cxnSp>
        <p:nvCxnSpPr>
          <p:cNvPr id="164" name="Google Shape;164;g286f6dbf941_0_56"/>
          <p:cNvCxnSpPr/>
          <p:nvPr/>
        </p:nvCxnSpPr>
        <p:spPr>
          <a:xfrm>
            <a:off x="179512" y="836712"/>
            <a:ext cx="8766000" cy="0"/>
          </a:xfrm>
          <a:prstGeom prst="straightConnector1">
            <a:avLst/>
          </a:prstGeom>
          <a:noFill/>
          <a:ln cap="flat" cmpd="sng" w="57150">
            <a:solidFill>
              <a:srgbClr val="B7CCE4"/>
            </a:solidFill>
            <a:prstDash val="solid"/>
            <a:round/>
            <a:headEnd len="sm" w="sm" type="none"/>
            <a:tailEnd len="sm" w="sm" type="none"/>
          </a:ln>
        </p:spPr>
      </p:cxnSp>
      <p:cxnSp>
        <p:nvCxnSpPr>
          <p:cNvPr id="165" name="Google Shape;165;g286f6dbf941_0_56"/>
          <p:cNvCxnSpPr/>
          <p:nvPr/>
        </p:nvCxnSpPr>
        <p:spPr>
          <a:xfrm>
            <a:off x="179512" y="764704"/>
            <a:ext cx="8766000" cy="0"/>
          </a:xfrm>
          <a:prstGeom prst="straightConnector1">
            <a:avLst/>
          </a:prstGeom>
          <a:noFill/>
          <a:ln cap="flat" cmpd="sng" w="57150">
            <a:solidFill>
              <a:srgbClr val="DAE5F1"/>
            </a:solidFill>
            <a:prstDash val="solid"/>
            <a:round/>
            <a:headEnd len="sm" w="sm" type="none"/>
            <a:tailEnd len="sm" w="sm" type="none"/>
          </a:ln>
        </p:spPr>
      </p:cxnSp>
      <p:sp>
        <p:nvSpPr>
          <p:cNvPr id="166" name="Google Shape;166;g286f6dbf941_0_56"/>
          <p:cNvSpPr txBox="1"/>
          <p:nvPr/>
        </p:nvSpPr>
        <p:spPr>
          <a:xfrm>
            <a:off x="2339752" y="6407750"/>
            <a:ext cx="48399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ja-JP" sz="1100" u="none" cap="none" strike="noStrike">
                <a:solidFill>
                  <a:srgbClr val="B7CCE4"/>
                </a:solidFill>
                <a:latin typeface="Arial"/>
                <a:ea typeface="Arial"/>
                <a:cs typeface="Arial"/>
                <a:sym typeface="Arial"/>
              </a:rPr>
              <a:t>2015-2022 Japan Breath Alcohol Testing Consortium All Right Reserved.</a:t>
            </a:r>
            <a:endParaRPr b="0" i="0" sz="1100" u="none" cap="none" strike="noStrike">
              <a:solidFill>
                <a:srgbClr val="B7CCE4"/>
              </a:solidFill>
              <a:latin typeface="Arial"/>
              <a:ea typeface="Arial"/>
              <a:cs typeface="Arial"/>
              <a:sym typeface="Arial"/>
            </a:endParaRPr>
          </a:p>
        </p:txBody>
      </p:sp>
      <p:sp>
        <p:nvSpPr>
          <p:cNvPr id="167" name="Google Shape;167;g286f6dbf941_0_56"/>
          <p:cNvSpPr txBox="1"/>
          <p:nvPr/>
        </p:nvSpPr>
        <p:spPr>
          <a:xfrm>
            <a:off x="615200" y="1245650"/>
            <a:ext cx="8079900" cy="3093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lang="ja-JP" sz="2200">
                <a:solidFill>
                  <a:schemeClr val="dk1"/>
                </a:solidFill>
              </a:rPr>
              <a:t>3</a:t>
            </a:r>
            <a:r>
              <a:rPr b="1" i="0" lang="ja-JP" sz="2200" u="none" cap="none" strike="noStrike">
                <a:solidFill>
                  <a:schemeClr val="dk1"/>
                </a:solidFill>
                <a:latin typeface="Arial"/>
                <a:ea typeface="Arial"/>
                <a:cs typeface="Arial"/>
                <a:sym typeface="Arial"/>
              </a:rPr>
              <a:t>.連絡事項</a:t>
            </a:r>
            <a:endParaRPr b="1" i="0" sz="2200" u="none" cap="none" strike="noStrike">
              <a:solidFill>
                <a:schemeClr val="dk1"/>
              </a:solidFill>
              <a:latin typeface="Arial"/>
              <a:ea typeface="Arial"/>
              <a:cs typeface="Arial"/>
              <a:sym typeface="Arial"/>
            </a:endParaRPr>
          </a:p>
          <a:p>
            <a:pPr indent="0" lvl="0" marL="0" marR="0" rtl="0" algn="l">
              <a:lnSpc>
                <a:spcPct val="50000"/>
              </a:lnSpc>
              <a:spcBef>
                <a:spcPts val="0"/>
              </a:spcBef>
              <a:spcAft>
                <a:spcPts val="0"/>
              </a:spcAft>
              <a:buClr>
                <a:schemeClr val="dk1"/>
              </a:buClr>
              <a:buSzPts val="2000"/>
              <a:buFont typeface="Arial"/>
              <a:buNone/>
            </a:pPr>
            <a:r>
              <a:t/>
            </a:r>
            <a:endParaRPr b="1" i="0" sz="2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rPr b="1" i="0" lang="ja-JP" sz="2200" u="none" cap="none" strike="noStrike">
                <a:solidFill>
                  <a:schemeClr val="dk1"/>
                </a:solidFill>
                <a:latin typeface="Arial"/>
                <a:ea typeface="Arial"/>
                <a:cs typeface="Arial"/>
                <a:sym typeface="Arial"/>
              </a:rPr>
              <a:t>・</a:t>
            </a:r>
            <a:r>
              <a:rPr b="1" lang="ja-JP" sz="2200">
                <a:solidFill>
                  <a:schemeClr val="dk1"/>
                </a:solidFill>
              </a:rPr>
              <a:t>正しい情報発信</a:t>
            </a:r>
            <a:endParaRPr b="1" i="0" sz="2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rPr b="0" i="0" lang="ja-JP" sz="2000" u="none" cap="none" strike="noStrike">
                <a:solidFill>
                  <a:schemeClr val="dk1"/>
                </a:solidFill>
                <a:latin typeface="Arial"/>
                <a:ea typeface="Arial"/>
                <a:cs typeface="Arial"/>
                <a:sym typeface="Arial"/>
              </a:rPr>
              <a:t>　</a:t>
            </a:r>
            <a:r>
              <a:rPr b="1" i="0" lang="ja-JP" sz="2000" u="none" cap="none" strike="noStrike">
                <a:solidFill>
                  <a:schemeClr val="dk1"/>
                </a:solidFill>
                <a:latin typeface="Arial"/>
                <a:ea typeface="Arial"/>
                <a:cs typeface="Arial"/>
                <a:sym typeface="Arial"/>
              </a:rPr>
              <a:t>「</a:t>
            </a:r>
            <a:r>
              <a:rPr b="1" lang="ja-JP" sz="2000">
                <a:solidFill>
                  <a:schemeClr val="dk1"/>
                </a:solidFill>
              </a:rPr>
              <a:t>2022/10義務化開始表記の訂正なし</a:t>
            </a:r>
            <a:r>
              <a:rPr b="1" i="0" lang="ja-JP" sz="2000" u="none" cap="none" strike="noStrike">
                <a:solidFill>
                  <a:schemeClr val="dk1"/>
                </a:solidFill>
                <a:latin typeface="Arial"/>
                <a:ea typeface="Arial"/>
                <a:cs typeface="Arial"/>
                <a:sym typeface="Arial"/>
              </a:rPr>
              <a:t>　　</a:t>
            </a:r>
            <a:r>
              <a:rPr b="1" lang="ja-JP" sz="2000">
                <a:solidFill>
                  <a:schemeClr val="dk1"/>
                </a:solidFill>
              </a:rPr>
              <a:t>6</a:t>
            </a:r>
            <a:r>
              <a:rPr b="1" i="0" lang="ja-JP" sz="2000" u="none" cap="none" strike="noStrike">
                <a:solidFill>
                  <a:schemeClr val="dk1"/>
                </a:solidFill>
                <a:latin typeface="Arial"/>
                <a:ea typeface="Arial"/>
                <a:cs typeface="Arial"/>
                <a:sym typeface="Arial"/>
              </a:rPr>
              <a:t>件」</a:t>
            </a:r>
            <a:endParaRPr b="1"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rPr b="1" lang="ja-JP" sz="2000">
                <a:solidFill>
                  <a:schemeClr val="dk1"/>
                </a:solidFill>
              </a:rPr>
              <a:t>　「義務化開始日の表記なし　　1件」</a:t>
            </a:r>
            <a:endParaRPr b="1" sz="2000">
              <a:solidFill>
                <a:schemeClr val="dk1"/>
              </a:solidFill>
            </a:endParaRPr>
          </a:p>
          <a:p>
            <a:pPr indent="0" lvl="0" marL="0" marR="0" rtl="0" algn="l">
              <a:lnSpc>
                <a:spcPct val="100000"/>
              </a:lnSpc>
              <a:spcBef>
                <a:spcPts val="0"/>
              </a:spcBef>
              <a:spcAft>
                <a:spcPts val="0"/>
              </a:spcAft>
              <a:buClr>
                <a:schemeClr val="dk1"/>
              </a:buClr>
              <a:buSzPts val="2000"/>
              <a:buFont typeface="Arial"/>
              <a:buNone/>
            </a:pPr>
            <a:r>
              <a:rPr lang="ja-JP" sz="2000">
                <a:solidFill>
                  <a:schemeClr val="dk1"/>
                </a:solidFill>
              </a:rPr>
              <a:t>アルコール検知器協議会会員として正しい情報発信をお願いします。</a:t>
            </a:r>
            <a:endParaRPr sz="2000">
              <a:solidFill>
                <a:schemeClr val="dk1"/>
              </a:solidFill>
            </a:endParaRPr>
          </a:p>
          <a:p>
            <a:pPr indent="0" lvl="0" marL="0" marR="0" rtl="0" algn="l">
              <a:lnSpc>
                <a:spcPct val="100000"/>
              </a:lnSpc>
              <a:spcBef>
                <a:spcPts val="0"/>
              </a:spcBef>
              <a:spcAft>
                <a:spcPts val="0"/>
              </a:spcAft>
              <a:buClr>
                <a:schemeClr val="dk1"/>
              </a:buClr>
              <a:buSzPts val="2000"/>
              <a:buFont typeface="Arial"/>
              <a:buNone/>
            </a:pPr>
            <a:r>
              <a:t/>
            </a:r>
            <a:endParaRPr sz="2000">
              <a:solidFill>
                <a:schemeClr val="dk1"/>
              </a:solidFill>
            </a:endParaRPr>
          </a:p>
          <a:p>
            <a:pPr indent="0" lvl="0" marL="0" marR="0" rtl="0" algn="l">
              <a:lnSpc>
                <a:spcPct val="100000"/>
              </a:lnSpc>
              <a:spcBef>
                <a:spcPts val="0"/>
              </a:spcBef>
              <a:spcAft>
                <a:spcPts val="0"/>
              </a:spcAft>
              <a:buClr>
                <a:schemeClr val="dk1"/>
              </a:buClr>
              <a:buSzPts val="2000"/>
              <a:buFont typeface="Arial"/>
              <a:buNone/>
            </a:pPr>
            <a:r>
              <a:rPr lang="ja-JP" sz="2000">
                <a:solidFill>
                  <a:schemeClr val="dk1"/>
                </a:solidFill>
              </a:rPr>
              <a:t>2024年4月1日より貸切バスの安全性向上に向けた対策のための</a:t>
            </a:r>
            <a:endParaRPr sz="2000">
              <a:solidFill>
                <a:schemeClr val="dk1"/>
              </a:solidFill>
            </a:endParaRPr>
          </a:p>
          <a:p>
            <a:pPr indent="0" lvl="0" marL="0" marR="0" rtl="0" algn="l">
              <a:lnSpc>
                <a:spcPct val="100000"/>
              </a:lnSpc>
              <a:spcBef>
                <a:spcPts val="0"/>
              </a:spcBef>
              <a:spcAft>
                <a:spcPts val="0"/>
              </a:spcAft>
              <a:buClr>
                <a:schemeClr val="dk1"/>
              </a:buClr>
              <a:buSzPts val="2000"/>
              <a:buFont typeface="Arial"/>
              <a:buNone/>
            </a:pPr>
            <a:r>
              <a:rPr lang="ja-JP" sz="2000">
                <a:solidFill>
                  <a:schemeClr val="dk1"/>
                </a:solidFill>
              </a:rPr>
              <a:t>制度改正が実施されます。アルコールチェックや関連する法令等について、正しい情報発信、記載をお願い致します。</a:t>
            </a:r>
            <a:endParaRPr sz="2000">
              <a:solidFill>
                <a:schemeClr val="dk1"/>
              </a:solidFill>
            </a:endParaRPr>
          </a:p>
        </p:txBody>
      </p:sp>
      <p:pic>
        <p:nvPicPr>
          <p:cNvPr id="168" name="Google Shape;168;g286f6dbf941_0_56"/>
          <p:cNvPicPr preferRelativeResize="0"/>
          <p:nvPr/>
        </p:nvPicPr>
        <p:blipFill>
          <a:blip r:embed="rId5">
            <a:alphaModFix/>
          </a:blip>
          <a:stretch>
            <a:fillRect/>
          </a:stretch>
        </p:blipFill>
        <p:spPr>
          <a:xfrm>
            <a:off x="1555450" y="4647338"/>
            <a:ext cx="1673925" cy="1673925"/>
          </a:xfrm>
          <a:prstGeom prst="rect">
            <a:avLst/>
          </a:prstGeom>
          <a:noFill/>
          <a:ln>
            <a:noFill/>
          </a:ln>
        </p:spPr>
      </p:pic>
      <p:sp>
        <p:nvSpPr>
          <p:cNvPr id="169" name="Google Shape;169;g286f6dbf941_0_56"/>
          <p:cNvSpPr/>
          <p:nvPr/>
        </p:nvSpPr>
        <p:spPr>
          <a:xfrm>
            <a:off x="3345000" y="4820500"/>
            <a:ext cx="1227000" cy="419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JP">
                <a:latin typeface="Zen Kaku Gothic New"/>
                <a:ea typeface="Zen Kaku Gothic New"/>
                <a:cs typeface="Zen Kaku Gothic New"/>
                <a:sym typeface="Zen Kaku Gothic New"/>
              </a:rPr>
              <a:t>法令の内容</a:t>
            </a:r>
            <a:endParaRPr>
              <a:latin typeface="Zen Kaku Gothic New"/>
              <a:ea typeface="Zen Kaku Gothic New"/>
              <a:cs typeface="Zen Kaku Gothic New"/>
              <a:sym typeface="Zen Kaku Gothic New"/>
            </a:endParaRPr>
          </a:p>
        </p:txBody>
      </p:sp>
      <p:sp>
        <p:nvSpPr>
          <p:cNvPr id="170" name="Google Shape;170;g286f6dbf941_0_56"/>
          <p:cNvSpPr/>
          <p:nvPr/>
        </p:nvSpPr>
        <p:spPr>
          <a:xfrm>
            <a:off x="4873575" y="4578613"/>
            <a:ext cx="1069200" cy="419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JP">
                <a:latin typeface="Zen Kaku Gothic New"/>
                <a:ea typeface="Zen Kaku Gothic New"/>
                <a:cs typeface="Zen Kaku Gothic New"/>
                <a:sym typeface="Zen Kaku Gothic New"/>
              </a:rPr>
              <a:t>利用方法</a:t>
            </a:r>
            <a:endParaRPr>
              <a:latin typeface="Zen Kaku Gothic New"/>
              <a:ea typeface="Zen Kaku Gothic New"/>
              <a:cs typeface="Zen Kaku Gothic New"/>
              <a:sym typeface="Zen Kaku Gothic New"/>
            </a:endParaRPr>
          </a:p>
        </p:txBody>
      </p:sp>
      <p:sp>
        <p:nvSpPr>
          <p:cNvPr id="171" name="Google Shape;171;g286f6dbf941_0_56"/>
          <p:cNvSpPr/>
          <p:nvPr/>
        </p:nvSpPr>
        <p:spPr>
          <a:xfrm>
            <a:off x="6244350" y="4578625"/>
            <a:ext cx="1739700" cy="419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JP">
                <a:latin typeface="Zen Kaku Gothic New"/>
                <a:ea typeface="Zen Kaku Gothic New"/>
                <a:cs typeface="Zen Kaku Gothic New"/>
                <a:sym typeface="Zen Kaku Gothic New"/>
              </a:rPr>
              <a:t>アルコール検知器認定制度</a:t>
            </a:r>
            <a:endParaRPr>
              <a:latin typeface="Zen Kaku Gothic New"/>
              <a:ea typeface="Zen Kaku Gothic New"/>
              <a:cs typeface="Zen Kaku Gothic New"/>
              <a:sym typeface="Zen Kaku Gothic New"/>
            </a:endParaRPr>
          </a:p>
        </p:txBody>
      </p:sp>
      <p:sp>
        <p:nvSpPr>
          <p:cNvPr id="172" name="Google Shape;172;g286f6dbf941_0_56"/>
          <p:cNvSpPr/>
          <p:nvPr/>
        </p:nvSpPr>
        <p:spPr>
          <a:xfrm>
            <a:off x="3825500" y="5528900"/>
            <a:ext cx="1868400" cy="419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JP">
                <a:latin typeface="Zen Kaku Gothic New"/>
                <a:ea typeface="Zen Kaku Gothic New"/>
                <a:cs typeface="Zen Kaku Gothic New"/>
                <a:sym typeface="Zen Kaku Gothic New"/>
              </a:rPr>
              <a:t>機器のメンテナンス</a:t>
            </a:r>
            <a:endParaRPr>
              <a:latin typeface="Zen Kaku Gothic New"/>
              <a:ea typeface="Zen Kaku Gothic New"/>
              <a:cs typeface="Zen Kaku Gothic New"/>
              <a:sym typeface="Zen Kaku Gothic New"/>
            </a:endParaRPr>
          </a:p>
        </p:txBody>
      </p:sp>
      <p:sp>
        <p:nvSpPr>
          <p:cNvPr id="173" name="Google Shape;173;g286f6dbf941_0_56"/>
          <p:cNvSpPr/>
          <p:nvPr/>
        </p:nvSpPr>
        <p:spPr>
          <a:xfrm>
            <a:off x="6006875" y="5442325"/>
            <a:ext cx="1438500" cy="419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JP">
                <a:latin typeface="Zen Kaku Gothic New"/>
                <a:ea typeface="Zen Kaku Gothic New"/>
                <a:cs typeface="Zen Kaku Gothic New"/>
                <a:sym typeface="Zen Kaku Gothic New"/>
              </a:rPr>
              <a:t>法改正の日程</a:t>
            </a:r>
            <a:endParaRPr>
              <a:latin typeface="Zen Kaku Gothic New"/>
              <a:ea typeface="Zen Kaku Gothic New"/>
              <a:cs typeface="Zen Kaku Gothic New"/>
              <a:sym typeface="Zen Kaku Gothic New"/>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id="178" name="Google Shape;178;g208cc68e9fe_0_109"/>
          <p:cNvPicPr preferRelativeResize="0"/>
          <p:nvPr/>
        </p:nvPicPr>
        <p:blipFill rotWithShape="1">
          <a:blip r:embed="rId3">
            <a:alphaModFix/>
          </a:blip>
          <a:srcRect b="0" l="0" r="0" t="0"/>
          <a:stretch/>
        </p:blipFill>
        <p:spPr>
          <a:xfrm>
            <a:off x="6732240" y="188640"/>
            <a:ext cx="1673932" cy="374926"/>
          </a:xfrm>
          <a:prstGeom prst="rect">
            <a:avLst/>
          </a:prstGeom>
          <a:noFill/>
          <a:ln>
            <a:noFill/>
          </a:ln>
        </p:spPr>
      </p:pic>
      <p:sp>
        <p:nvSpPr>
          <p:cNvPr id="179" name="Google Shape;179;g208cc68e9fe_0_109"/>
          <p:cNvSpPr txBox="1"/>
          <p:nvPr>
            <p:ph idx="12" type="sldNum"/>
          </p:nvPr>
        </p:nvSpPr>
        <p:spPr>
          <a:xfrm>
            <a:off x="8316416" y="6356350"/>
            <a:ext cx="648000" cy="365100"/>
          </a:xfrm>
          <a:prstGeom prst="rect">
            <a:avLst/>
          </a:prstGeom>
          <a:solidFill>
            <a:srgbClr val="0070C0"/>
          </a:solid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cxnSp>
        <p:nvCxnSpPr>
          <p:cNvPr id="180" name="Google Shape;180;g208cc68e9fe_0_109"/>
          <p:cNvCxnSpPr/>
          <p:nvPr/>
        </p:nvCxnSpPr>
        <p:spPr>
          <a:xfrm>
            <a:off x="179512" y="908720"/>
            <a:ext cx="8766000" cy="0"/>
          </a:xfrm>
          <a:prstGeom prst="straightConnector1">
            <a:avLst/>
          </a:prstGeom>
          <a:noFill/>
          <a:ln cap="flat" cmpd="sng" w="57150">
            <a:solidFill>
              <a:srgbClr val="93B3D7"/>
            </a:solidFill>
            <a:prstDash val="solid"/>
            <a:round/>
            <a:headEnd len="sm" w="sm" type="none"/>
            <a:tailEnd len="sm" w="sm" type="none"/>
          </a:ln>
        </p:spPr>
      </p:cxnSp>
      <p:cxnSp>
        <p:nvCxnSpPr>
          <p:cNvPr id="181" name="Google Shape;181;g208cc68e9fe_0_109"/>
          <p:cNvCxnSpPr/>
          <p:nvPr/>
        </p:nvCxnSpPr>
        <p:spPr>
          <a:xfrm>
            <a:off x="179512" y="6237312"/>
            <a:ext cx="8766000" cy="0"/>
          </a:xfrm>
          <a:prstGeom prst="straightConnector1">
            <a:avLst/>
          </a:prstGeom>
          <a:noFill/>
          <a:ln cap="flat" cmpd="sng" w="57150">
            <a:solidFill>
              <a:srgbClr val="93B3D7"/>
            </a:solidFill>
            <a:prstDash val="solid"/>
            <a:round/>
            <a:headEnd len="sm" w="sm" type="none"/>
            <a:tailEnd len="sm" w="sm" type="none"/>
          </a:ln>
        </p:spPr>
      </p:cxnSp>
      <p:pic>
        <p:nvPicPr>
          <p:cNvPr id="182" name="Google Shape;182;g208cc68e9fe_0_109"/>
          <p:cNvPicPr preferRelativeResize="0"/>
          <p:nvPr/>
        </p:nvPicPr>
        <p:blipFill rotWithShape="1">
          <a:blip r:embed="rId4">
            <a:alphaModFix/>
          </a:blip>
          <a:srcRect b="0" l="0" r="0" t="0"/>
          <a:stretch/>
        </p:blipFill>
        <p:spPr>
          <a:xfrm>
            <a:off x="8460432" y="188640"/>
            <a:ext cx="504056" cy="544505"/>
          </a:xfrm>
          <a:prstGeom prst="rect">
            <a:avLst/>
          </a:prstGeom>
          <a:noFill/>
          <a:ln>
            <a:noFill/>
          </a:ln>
        </p:spPr>
      </p:pic>
      <p:sp>
        <p:nvSpPr>
          <p:cNvPr id="183" name="Google Shape;183;g208cc68e9fe_0_109"/>
          <p:cNvSpPr/>
          <p:nvPr/>
        </p:nvSpPr>
        <p:spPr>
          <a:xfrm>
            <a:off x="179512" y="6381328"/>
            <a:ext cx="1560300" cy="261600"/>
          </a:xfrm>
          <a:prstGeom prst="rect">
            <a:avLst/>
          </a:prstGeom>
          <a:solidFill>
            <a:srgbClr val="0070C0"/>
          </a:solidFill>
          <a:ln cap="flat" cmpd="sng" w="381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ja-JP" sz="1100" u="none" cap="none" strike="noStrike">
                <a:solidFill>
                  <a:schemeClr val="lt1"/>
                </a:solidFill>
                <a:latin typeface="Arial"/>
                <a:ea typeface="Arial"/>
                <a:cs typeface="Arial"/>
                <a:sym typeface="Arial"/>
              </a:rPr>
              <a:t>Members Only</a:t>
            </a:r>
            <a:endParaRPr b="0" i="0" sz="1100" u="none" cap="none" strike="noStrike">
              <a:solidFill>
                <a:schemeClr val="lt1"/>
              </a:solidFill>
              <a:latin typeface="Arial"/>
              <a:ea typeface="Arial"/>
              <a:cs typeface="Arial"/>
              <a:sym typeface="Arial"/>
            </a:endParaRPr>
          </a:p>
        </p:txBody>
      </p:sp>
      <p:cxnSp>
        <p:nvCxnSpPr>
          <p:cNvPr id="184" name="Google Shape;184;g208cc68e9fe_0_109"/>
          <p:cNvCxnSpPr/>
          <p:nvPr/>
        </p:nvCxnSpPr>
        <p:spPr>
          <a:xfrm>
            <a:off x="179512" y="836712"/>
            <a:ext cx="8766000" cy="0"/>
          </a:xfrm>
          <a:prstGeom prst="straightConnector1">
            <a:avLst/>
          </a:prstGeom>
          <a:noFill/>
          <a:ln cap="flat" cmpd="sng" w="57150">
            <a:solidFill>
              <a:srgbClr val="B7CCE4"/>
            </a:solidFill>
            <a:prstDash val="solid"/>
            <a:round/>
            <a:headEnd len="sm" w="sm" type="none"/>
            <a:tailEnd len="sm" w="sm" type="none"/>
          </a:ln>
        </p:spPr>
      </p:cxnSp>
      <p:cxnSp>
        <p:nvCxnSpPr>
          <p:cNvPr id="185" name="Google Shape;185;g208cc68e9fe_0_109"/>
          <p:cNvCxnSpPr/>
          <p:nvPr/>
        </p:nvCxnSpPr>
        <p:spPr>
          <a:xfrm>
            <a:off x="179512" y="764704"/>
            <a:ext cx="8766000" cy="0"/>
          </a:xfrm>
          <a:prstGeom prst="straightConnector1">
            <a:avLst/>
          </a:prstGeom>
          <a:noFill/>
          <a:ln cap="flat" cmpd="sng" w="57150">
            <a:solidFill>
              <a:srgbClr val="DAE5F1"/>
            </a:solidFill>
            <a:prstDash val="solid"/>
            <a:round/>
            <a:headEnd len="sm" w="sm" type="none"/>
            <a:tailEnd len="sm" w="sm" type="none"/>
          </a:ln>
        </p:spPr>
      </p:cxnSp>
      <p:sp>
        <p:nvSpPr>
          <p:cNvPr id="186" name="Google Shape;186;g208cc68e9fe_0_109"/>
          <p:cNvSpPr txBox="1"/>
          <p:nvPr/>
        </p:nvSpPr>
        <p:spPr>
          <a:xfrm>
            <a:off x="2339752" y="6407750"/>
            <a:ext cx="48399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ja-JP" sz="1100" u="none" cap="none" strike="noStrike">
                <a:solidFill>
                  <a:srgbClr val="B7CCE4"/>
                </a:solidFill>
                <a:latin typeface="Arial"/>
                <a:ea typeface="Arial"/>
                <a:cs typeface="Arial"/>
                <a:sym typeface="Arial"/>
              </a:rPr>
              <a:t>2015-2022 Japan Breath Alcohol Testing Consortium All Right Reserved.</a:t>
            </a:r>
            <a:endParaRPr b="0" i="0" sz="1100" u="none" cap="none" strike="noStrike">
              <a:solidFill>
                <a:srgbClr val="B7CCE4"/>
              </a:solidFill>
              <a:latin typeface="Arial"/>
              <a:ea typeface="Arial"/>
              <a:cs typeface="Arial"/>
              <a:sym typeface="Arial"/>
            </a:endParaRPr>
          </a:p>
        </p:txBody>
      </p:sp>
      <p:sp>
        <p:nvSpPr>
          <p:cNvPr id="187" name="Google Shape;187;g208cc68e9fe_0_109"/>
          <p:cNvSpPr txBox="1"/>
          <p:nvPr/>
        </p:nvSpPr>
        <p:spPr>
          <a:xfrm>
            <a:off x="546850" y="1261200"/>
            <a:ext cx="7913700" cy="3848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lang="ja-JP" sz="2200"/>
              <a:t>4</a:t>
            </a:r>
            <a:r>
              <a:rPr b="1" i="0" lang="ja-JP" sz="2200" u="none" cap="none" strike="noStrike">
                <a:solidFill>
                  <a:srgbClr val="000000"/>
                </a:solidFill>
                <a:latin typeface="Arial"/>
                <a:ea typeface="Arial"/>
                <a:cs typeface="Arial"/>
                <a:sym typeface="Arial"/>
              </a:rPr>
              <a:t>.調査概要/次回調査</a:t>
            </a:r>
            <a:endParaRPr b="1" i="0" sz="2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ja-JP" sz="2000" u="none" cap="none" strike="noStrike">
                <a:solidFill>
                  <a:srgbClr val="1C4587"/>
                </a:solidFill>
                <a:latin typeface="Arial"/>
                <a:ea typeface="Arial"/>
                <a:cs typeface="Arial"/>
                <a:sym typeface="Arial"/>
              </a:rPr>
              <a:t>調査目的　　</a:t>
            </a:r>
            <a:r>
              <a:rPr b="0" i="0" lang="ja-JP" sz="2000" u="none" cap="none" strike="noStrike">
                <a:solidFill>
                  <a:schemeClr val="dk1"/>
                </a:solidFill>
                <a:latin typeface="Arial"/>
                <a:ea typeface="Arial"/>
                <a:cs typeface="Arial"/>
                <a:sym typeface="Arial"/>
              </a:rPr>
              <a:t>：</a:t>
            </a:r>
            <a:r>
              <a:rPr b="0" i="0" lang="ja-JP" sz="2000" u="none" cap="none" strike="noStrike">
                <a:solidFill>
                  <a:srgbClr val="000000"/>
                </a:solidFill>
                <a:latin typeface="Arial"/>
                <a:ea typeface="Arial"/>
                <a:cs typeface="Arial"/>
                <a:sym typeface="Arial"/>
              </a:rPr>
              <a:t>当協議会会員企業が協議会の活動目的や</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Arial"/>
                <a:ea typeface="Arial"/>
                <a:cs typeface="Arial"/>
                <a:sym typeface="Arial"/>
              </a:rPr>
              <a:t>　　　　　　　認定制度への正しい理解をもち、適切な表現、</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Arial"/>
                <a:ea typeface="Arial"/>
                <a:cs typeface="Arial"/>
                <a:sym typeface="Arial"/>
              </a:rPr>
              <a:t>　　　　　　　情報発信等を行うため</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ja-JP" sz="2000" u="none" cap="none" strike="noStrike">
                <a:solidFill>
                  <a:srgbClr val="1C4587"/>
                </a:solidFill>
                <a:latin typeface="Arial"/>
                <a:ea typeface="Arial"/>
                <a:cs typeface="Arial"/>
                <a:sym typeface="Arial"/>
              </a:rPr>
              <a:t>調査対象企業</a:t>
            </a:r>
            <a:r>
              <a:rPr b="0" i="0" lang="ja-JP" sz="2000" u="none" cap="none" strike="noStrike">
                <a:solidFill>
                  <a:srgbClr val="000000"/>
                </a:solidFill>
                <a:latin typeface="Arial"/>
                <a:ea typeface="Arial"/>
                <a:cs typeface="Arial"/>
                <a:sym typeface="Arial"/>
              </a:rPr>
              <a:t>：7</a:t>
            </a:r>
            <a:r>
              <a:rPr lang="ja-JP" sz="2000"/>
              <a:t>5</a:t>
            </a:r>
            <a:r>
              <a:rPr b="0" i="0" lang="ja-JP" sz="2000" u="none" cap="none" strike="noStrike">
                <a:solidFill>
                  <a:srgbClr val="000000"/>
                </a:solidFill>
                <a:latin typeface="Arial"/>
                <a:ea typeface="Arial"/>
                <a:cs typeface="Arial"/>
                <a:sym typeface="Arial"/>
              </a:rPr>
              <a:t>社(202</a:t>
            </a:r>
            <a:r>
              <a:rPr lang="ja-JP" sz="2000"/>
              <a:t>4/2/13</a:t>
            </a:r>
            <a:r>
              <a:rPr b="0" i="0" lang="ja-JP" sz="2000" u="none" cap="none" strike="noStrike">
                <a:solidFill>
                  <a:srgbClr val="000000"/>
                </a:solidFill>
                <a:latin typeface="Arial"/>
                <a:ea typeface="Arial"/>
                <a:cs typeface="Arial"/>
                <a:sym typeface="Arial"/>
              </a:rPr>
              <a:t>時点)</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ja-JP" sz="2000" u="none" cap="none" strike="noStrike">
                <a:solidFill>
                  <a:srgbClr val="1C4587"/>
                </a:solidFill>
                <a:latin typeface="Arial"/>
                <a:ea typeface="Arial"/>
                <a:cs typeface="Arial"/>
                <a:sym typeface="Arial"/>
              </a:rPr>
              <a:t>調査対象　　</a:t>
            </a:r>
            <a:r>
              <a:rPr b="0" i="0" lang="ja-JP" sz="2000" u="none" cap="none" strike="noStrike">
                <a:solidFill>
                  <a:srgbClr val="000000"/>
                </a:solidFill>
                <a:latin typeface="Arial"/>
                <a:ea typeface="Arial"/>
                <a:cs typeface="Arial"/>
                <a:sym typeface="Arial"/>
              </a:rPr>
              <a:t>：各企業HP、LP(HPに紐づくもの)、</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Arial"/>
                <a:ea typeface="Arial"/>
                <a:cs typeface="Arial"/>
                <a:sym typeface="Arial"/>
              </a:rPr>
              <a:t>　　　　　　　販売サイト(HPに紐づくもの)、</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Arial"/>
                <a:ea typeface="Arial"/>
                <a:cs typeface="Arial"/>
                <a:sym typeface="Arial"/>
              </a:rPr>
              <a:t>　　　　　　　HPに掲載のあるチラシ等</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ja-JP" sz="2000" u="none" cap="none" strike="noStrike">
                <a:solidFill>
                  <a:srgbClr val="1C4587"/>
                </a:solidFill>
                <a:latin typeface="Arial"/>
                <a:ea typeface="Arial"/>
                <a:cs typeface="Arial"/>
                <a:sym typeface="Arial"/>
              </a:rPr>
              <a:t>実施時期　　</a:t>
            </a:r>
            <a:r>
              <a:rPr b="0" i="0" lang="ja-JP" sz="2000" u="none" cap="none" strike="noStrike">
                <a:solidFill>
                  <a:srgbClr val="000000"/>
                </a:solidFill>
                <a:latin typeface="Arial"/>
                <a:ea typeface="Arial"/>
                <a:cs typeface="Arial"/>
                <a:sym typeface="Arial"/>
              </a:rPr>
              <a:t>：202</a:t>
            </a:r>
            <a:r>
              <a:rPr lang="ja-JP" sz="2000"/>
              <a:t>4</a:t>
            </a:r>
            <a:r>
              <a:rPr b="0" i="0" lang="ja-JP" sz="2000" u="none" cap="none" strike="noStrike">
                <a:solidFill>
                  <a:srgbClr val="000000"/>
                </a:solidFill>
                <a:latin typeface="Arial"/>
                <a:ea typeface="Arial"/>
                <a:cs typeface="Arial"/>
                <a:sym typeface="Arial"/>
              </a:rPr>
              <a:t>年</a:t>
            </a:r>
            <a:r>
              <a:rPr lang="ja-JP" sz="2000"/>
              <a:t>5</a:t>
            </a:r>
            <a:r>
              <a:rPr b="0" i="0" lang="ja-JP" sz="2000" u="none" cap="none" strike="noStrike">
                <a:solidFill>
                  <a:srgbClr val="000000"/>
                </a:solidFill>
                <a:latin typeface="Arial"/>
                <a:ea typeface="Arial"/>
                <a:cs typeface="Arial"/>
                <a:sym typeface="Arial"/>
              </a:rPr>
              <a:t>月頃～</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ja-JP" sz="2000" u="none" cap="none" strike="noStrike">
                <a:solidFill>
                  <a:srgbClr val="1C4587"/>
                </a:solidFill>
                <a:latin typeface="Arial"/>
                <a:ea typeface="Arial"/>
                <a:cs typeface="Arial"/>
                <a:sym typeface="Arial"/>
              </a:rPr>
              <a:t>流れ　</a:t>
            </a:r>
            <a:r>
              <a:rPr b="0" i="0" lang="ja-JP" sz="2000" u="none" cap="none" strike="noStrike">
                <a:solidFill>
                  <a:srgbClr val="000000"/>
                </a:solidFill>
                <a:latin typeface="Arial"/>
                <a:ea typeface="Arial"/>
                <a:cs typeface="Arial"/>
                <a:sym typeface="Arial"/>
              </a:rPr>
              <a:t>：調査班にて調査対象の調査→判定→該当企業へ連絡→改善</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Arial"/>
                <a:ea typeface="Arial"/>
                <a:cs typeface="Arial"/>
                <a:sym typeface="Arial"/>
              </a:rPr>
              <a:t>　　　</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id="192" name="Google Shape;192;g2b74acc6627_0_7"/>
          <p:cNvPicPr preferRelativeResize="0"/>
          <p:nvPr/>
        </p:nvPicPr>
        <p:blipFill rotWithShape="1">
          <a:blip r:embed="rId3">
            <a:alphaModFix/>
          </a:blip>
          <a:srcRect b="0" l="0" r="0" t="0"/>
          <a:stretch/>
        </p:blipFill>
        <p:spPr>
          <a:xfrm>
            <a:off x="6732240" y="188640"/>
            <a:ext cx="1673932" cy="374926"/>
          </a:xfrm>
          <a:prstGeom prst="rect">
            <a:avLst/>
          </a:prstGeom>
          <a:noFill/>
          <a:ln>
            <a:noFill/>
          </a:ln>
        </p:spPr>
      </p:pic>
      <p:sp>
        <p:nvSpPr>
          <p:cNvPr id="193" name="Google Shape;193;g2b74acc6627_0_7"/>
          <p:cNvSpPr txBox="1"/>
          <p:nvPr>
            <p:ph idx="12" type="sldNum"/>
          </p:nvPr>
        </p:nvSpPr>
        <p:spPr>
          <a:xfrm>
            <a:off x="8316416" y="6356350"/>
            <a:ext cx="648000" cy="365100"/>
          </a:xfrm>
          <a:prstGeom prst="rect">
            <a:avLst/>
          </a:prstGeom>
          <a:solidFill>
            <a:srgbClr val="0070C0"/>
          </a:solid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ja-JP"/>
              <a:t>‹#›</a:t>
            </a:fld>
            <a:endParaRPr/>
          </a:p>
        </p:txBody>
      </p:sp>
      <p:cxnSp>
        <p:nvCxnSpPr>
          <p:cNvPr id="194" name="Google Shape;194;g2b74acc6627_0_7"/>
          <p:cNvCxnSpPr/>
          <p:nvPr/>
        </p:nvCxnSpPr>
        <p:spPr>
          <a:xfrm>
            <a:off x="179512" y="908720"/>
            <a:ext cx="8766000" cy="0"/>
          </a:xfrm>
          <a:prstGeom prst="straightConnector1">
            <a:avLst/>
          </a:prstGeom>
          <a:noFill/>
          <a:ln cap="flat" cmpd="sng" w="57150">
            <a:solidFill>
              <a:srgbClr val="93B3D7"/>
            </a:solidFill>
            <a:prstDash val="solid"/>
            <a:round/>
            <a:headEnd len="sm" w="sm" type="none"/>
            <a:tailEnd len="sm" w="sm" type="none"/>
          </a:ln>
        </p:spPr>
      </p:cxnSp>
      <p:cxnSp>
        <p:nvCxnSpPr>
          <p:cNvPr id="195" name="Google Shape;195;g2b74acc6627_0_7"/>
          <p:cNvCxnSpPr/>
          <p:nvPr/>
        </p:nvCxnSpPr>
        <p:spPr>
          <a:xfrm>
            <a:off x="179512" y="6237312"/>
            <a:ext cx="8766000" cy="0"/>
          </a:xfrm>
          <a:prstGeom prst="straightConnector1">
            <a:avLst/>
          </a:prstGeom>
          <a:noFill/>
          <a:ln cap="flat" cmpd="sng" w="57150">
            <a:solidFill>
              <a:srgbClr val="93B3D7"/>
            </a:solidFill>
            <a:prstDash val="solid"/>
            <a:round/>
            <a:headEnd len="sm" w="sm" type="none"/>
            <a:tailEnd len="sm" w="sm" type="none"/>
          </a:ln>
        </p:spPr>
      </p:cxnSp>
      <p:pic>
        <p:nvPicPr>
          <p:cNvPr id="196" name="Google Shape;196;g2b74acc6627_0_7"/>
          <p:cNvPicPr preferRelativeResize="0"/>
          <p:nvPr/>
        </p:nvPicPr>
        <p:blipFill rotWithShape="1">
          <a:blip r:embed="rId4">
            <a:alphaModFix/>
          </a:blip>
          <a:srcRect b="0" l="0" r="0" t="0"/>
          <a:stretch/>
        </p:blipFill>
        <p:spPr>
          <a:xfrm>
            <a:off x="8460432" y="188640"/>
            <a:ext cx="504056" cy="544505"/>
          </a:xfrm>
          <a:prstGeom prst="rect">
            <a:avLst/>
          </a:prstGeom>
          <a:noFill/>
          <a:ln>
            <a:noFill/>
          </a:ln>
        </p:spPr>
      </p:pic>
      <p:sp>
        <p:nvSpPr>
          <p:cNvPr id="197" name="Google Shape;197;g2b74acc6627_0_7"/>
          <p:cNvSpPr/>
          <p:nvPr/>
        </p:nvSpPr>
        <p:spPr>
          <a:xfrm>
            <a:off x="179512" y="6381328"/>
            <a:ext cx="1560300" cy="261600"/>
          </a:xfrm>
          <a:prstGeom prst="rect">
            <a:avLst/>
          </a:prstGeom>
          <a:solidFill>
            <a:srgbClr val="0070C0"/>
          </a:solidFill>
          <a:ln cap="flat" cmpd="sng" w="381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ja-JP" sz="1100" u="none" cap="none" strike="noStrike">
                <a:solidFill>
                  <a:schemeClr val="lt1"/>
                </a:solidFill>
                <a:latin typeface="Arial"/>
                <a:ea typeface="Arial"/>
                <a:cs typeface="Arial"/>
                <a:sym typeface="Arial"/>
              </a:rPr>
              <a:t>Members Only</a:t>
            </a:r>
            <a:endParaRPr b="0" i="0" sz="1100" u="none" cap="none" strike="noStrike">
              <a:solidFill>
                <a:schemeClr val="lt1"/>
              </a:solidFill>
              <a:latin typeface="Arial"/>
              <a:ea typeface="Arial"/>
              <a:cs typeface="Arial"/>
              <a:sym typeface="Arial"/>
            </a:endParaRPr>
          </a:p>
        </p:txBody>
      </p:sp>
      <p:cxnSp>
        <p:nvCxnSpPr>
          <p:cNvPr id="198" name="Google Shape;198;g2b74acc6627_0_7"/>
          <p:cNvCxnSpPr/>
          <p:nvPr/>
        </p:nvCxnSpPr>
        <p:spPr>
          <a:xfrm>
            <a:off x="179512" y="836712"/>
            <a:ext cx="8766000" cy="0"/>
          </a:xfrm>
          <a:prstGeom prst="straightConnector1">
            <a:avLst/>
          </a:prstGeom>
          <a:noFill/>
          <a:ln cap="flat" cmpd="sng" w="57150">
            <a:solidFill>
              <a:srgbClr val="B7CCE4"/>
            </a:solidFill>
            <a:prstDash val="solid"/>
            <a:round/>
            <a:headEnd len="sm" w="sm" type="none"/>
            <a:tailEnd len="sm" w="sm" type="none"/>
          </a:ln>
        </p:spPr>
      </p:cxnSp>
      <p:cxnSp>
        <p:nvCxnSpPr>
          <p:cNvPr id="199" name="Google Shape;199;g2b74acc6627_0_7"/>
          <p:cNvCxnSpPr/>
          <p:nvPr/>
        </p:nvCxnSpPr>
        <p:spPr>
          <a:xfrm>
            <a:off x="179512" y="764704"/>
            <a:ext cx="8766000" cy="0"/>
          </a:xfrm>
          <a:prstGeom prst="straightConnector1">
            <a:avLst/>
          </a:prstGeom>
          <a:noFill/>
          <a:ln cap="flat" cmpd="sng" w="57150">
            <a:solidFill>
              <a:srgbClr val="DAE5F1"/>
            </a:solidFill>
            <a:prstDash val="solid"/>
            <a:round/>
            <a:headEnd len="sm" w="sm" type="none"/>
            <a:tailEnd len="sm" w="sm" type="none"/>
          </a:ln>
        </p:spPr>
      </p:cxnSp>
      <p:sp>
        <p:nvSpPr>
          <p:cNvPr id="200" name="Google Shape;200;g2b74acc6627_0_7"/>
          <p:cNvSpPr txBox="1"/>
          <p:nvPr/>
        </p:nvSpPr>
        <p:spPr>
          <a:xfrm>
            <a:off x="2339752" y="6407750"/>
            <a:ext cx="48399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ja-JP" sz="1100" u="none" cap="none" strike="noStrike">
                <a:solidFill>
                  <a:srgbClr val="B7CCE4"/>
                </a:solidFill>
                <a:latin typeface="Arial"/>
                <a:ea typeface="Arial"/>
                <a:cs typeface="Arial"/>
                <a:sym typeface="Arial"/>
              </a:rPr>
              <a:t>2015-2022 Japan Breath Alcohol Testing Consortium All Right Reserved.</a:t>
            </a:r>
            <a:endParaRPr b="0" i="0" sz="1100" u="none" cap="none" strike="noStrike">
              <a:solidFill>
                <a:srgbClr val="B7CCE4"/>
              </a:solidFill>
              <a:latin typeface="Arial"/>
              <a:ea typeface="Arial"/>
              <a:cs typeface="Arial"/>
              <a:sym typeface="Arial"/>
            </a:endParaRPr>
          </a:p>
        </p:txBody>
      </p:sp>
      <p:sp>
        <p:nvSpPr>
          <p:cNvPr id="201" name="Google Shape;201;g2b74acc6627_0_7"/>
          <p:cNvSpPr txBox="1"/>
          <p:nvPr/>
        </p:nvSpPr>
        <p:spPr>
          <a:xfrm>
            <a:off x="546847" y="1261204"/>
            <a:ext cx="7913700" cy="3140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lang="ja-JP" sz="2200">
                <a:solidFill>
                  <a:schemeClr val="dk1"/>
                </a:solidFill>
              </a:rPr>
              <a:t>5</a:t>
            </a:r>
            <a:r>
              <a:rPr b="1" i="0" lang="ja-JP" sz="2200" u="none" cap="none" strike="noStrike">
                <a:solidFill>
                  <a:schemeClr val="dk1"/>
                </a:solidFill>
                <a:latin typeface="Arial"/>
                <a:ea typeface="Arial"/>
                <a:cs typeface="Arial"/>
                <a:sym typeface="Arial"/>
              </a:rPr>
              <a:t>.</a:t>
            </a:r>
            <a:r>
              <a:rPr b="1" lang="ja-JP" sz="2200">
                <a:solidFill>
                  <a:schemeClr val="dk1"/>
                </a:solidFill>
              </a:rPr>
              <a:t>次回</a:t>
            </a:r>
            <a:r>
              <a:rPr b="1" i="0" lang="ja-JP" sz="2200" u="none" cap="none" strike="noStrike">
                <a:solidFill>
                  <a:schemeClr val="dk1"/>
                </a:solidFill>
                <a:latin typeface="Arial"/>
                <a:ea typeface="Arial"/>
                <a:cs typeface="Arial"/>
                <a:sym typeface="Arial"/>
              </a:rPr>
              <a:t>調査のポイント</a:t>
            </a:r>
            <a:endParaRPr b="1" i="0" sz="2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ja-JP" sz="2200" u="none" cap="none" strike="noStrike">
                <a:solidFill>
                  <a:schemeClr val="dk2"/>
                </a:solidFill>
                <a:latin typeface="Arial"/>
                <a:ea typeface="Arial"/>
                <a:cs typeface="Arial"/>
                <a:sym typeface="Arial"/>
              </a:rPr>
              <a:t>　１：新規企業様の</a:t>
            </a:r>
            <a:r>
              <a:rPr b="1" lang="ja-JP" sz="2200">
                <a:solidFill>
                  <a:schemeClr val="dk2"/>
                </a:solidFill>
              </a:rPr>
              <a:t>協議会マーク・</a:t>
            </a:r>
            <a:r>
              <a:rPr b="1" i="0" lang="ja-JP" sz="2200" u="none" cap="none" strike="noStrike">
                <a:solidFill>
                  <a:schemeClr val="dk2"/>
                </a:solidFill>
                <a:latin typeface="Arial"/>
                <a:ea typeface="Arial"/>
                <a:cs typeface="Arial"/>
                <a:sym typeface="Arial"/>
              </a:rPr>
              <a:t>認定機器マーク等</a:t>
            </a:r>
            <a:endParaRPr b="1" i="0" sz="22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lang="ja-JP" sz="2200">
                <a:solidFill>
                  <a:schemeClr val="dk2"/>
                </a:solidFill>
              </a:rPr>
              <a:t>　　　</a:t>
            </a:r>
            <a:r>
              <a:rPr b="1" i="0" lang="ja-JP" sz="2200" u="none" cap="none" strike="noStrike">
                <a:solidFill>
                  <a:schemeClr val="dk2"/>
                </a:solidFill>
                <a:latin typeface="Arial"/>
                <a:ea typeface="Arial"/>
                <a:cs typeface="Arial"/>
                <a:sym typeface="Arial"/>
              </a:rPr>
              <a:t>使用状況確認</a:t>
            </a:r>
            <a:endParaRPr b="1" i="0" sz="22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2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rPr b="1" i="0" lang="ja-JP" sz="2200" u="none" cap="none" strike="noStrike">
                <a:solidFill>
                  <a:schemeClr val="dk2"/>
                </a:solidFill>
                <a:latin typeface="Arial"/>
                <a:ea typeface="Arial"/>
                <a:cs typeface="Arial"/>
                <a:sym typeface="Arial"/>
              </a:rPr>
              <a:t>　</a:t>
            </a:r>
            <a:r>
              <a:rPr b="1" lang="ja-JP" sz="2200">
                <a:solidFill>
                  <a:schemeClr val="dk2"/>
                </a:solidFill>
              </a:rPr>
              <a:t>２</a:t>
            </a:r>
            <a:r>
              <a:rPr b="1" i="0" lang="ja-JP" sz="2200" u="none" cap="none" strike="noStrike">
                <a:solidFill>
                  <a:schemeClr val="dk2"/>
                </a:solidFill>
                <a:latin typeface="Arial"/>
                <a:ea typeface="Arial"/>
                <a:cs typeface="Arial"/>
                <a:sym typeface="Arial"/>
              </a:rPr>
              <a:t>：</a:t>
            </a:r>
            <a:r>
              <a:rPr b="1" lang="ja-JP" sz="2200">
                <a:solidFill>
                  <a:schemeClr val="dk2"/>
                </a:solidFill>
              </a:rPr>
              <a:t>新規J-BAC認証取得企業様の認定機器マーク等</a:t>
            </a:r>
            <a:endParaRPr b="1" sz="2200">
              <a:solidFill>
                <a:schemeClr val="dk2"/>
              </a:solidFill>
            </a:endParaRPr>
          </a:p>
          <a:p>
            <a:pPr indent="0" lvl="0" marL="0" marR="0" rtl="0" algn="l">
              <a:lnSpc>
                <a:spcPct val="100000"/>
              </a:lnSpc>
              <a:spcBef>
                <a:spcPts val="0"/>
              </a:spcBef>
              <a:spcAft>
                <a:spcPts val="0"/>
              </a:spcAft>
              <a:buClr>
                <a:schemeClr val="dk1"/>
              </a:buClr>
              <a:buSzPts val="2000"/>
              <a:buFont typeface="Arial"/>
              <a:buNone/>
            </a:pPr>
            <a:r>
              <a:rPr b="1" lang="ja-JP" sz="2200">
                <a:solidFill>
                  <a:schemeClr val="dk2"/>
                </a:solidFill>
              </a:rPr>
              <a:t>　　　使用状況確認</a:t>
            </a:r>
            <a:endParaRPr b="1" i="0" sz="22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200" u="none" cap="none" strike="noStrike">
              <a:solidFill>
                <a:schemeClr val="dk2"/>
              </a:solidFill>
              <a:latin typeface="Arial"/>
              <a:ea typeface="Arial"/>
              <a:cs typeface="Arial"/>
              <a:sym typeface="Arial"/>
            </a:endParaRPr>
          </a:p>
          <a:p>
            <a:pPr indent="0" lvl="0" marL="0" rtl="0" algn="l">
              <a:spcBef>
                <a:spcPts val="0"/>
              </a:spcBef>
              <a:spcAft>
                <a:spcPts val="0"/>
              </a:spcAft>
              <a:buClr>
                <a:schemeClr val="dk1"/>
              </a:buClr>
              <a:buSzPts val="2000"/>
              <a:buFont typeface="Arial"/>
              <a:buNone/>
            </a:pPr>
            <a:r>
              <a:rPr lang="ja-JP" sz="2000"/>
              <a:t>    </a:t>
            </a:r>
            <a:r>
              <a:rPr b="1" lang="ja-JP" sz="2200">
                <a:solidFill>
                  <a:schemeClr val="dk2"/>
                </a:solidFill>
              </a:rPr>
              <a:t>３：2024年4月貸切バスの制度変更の記載について</a:t>
            </a:r>
            <a:endParaRPr sz="2000"/>
          </a:p>
        </p:txBody>
      </p:sp>
    </p:spTree>
  </p:cSld>
  <p:clrMapOvr>
    <a:masterClrMapping/>
  </p:clrMapOvr>
</p:sld>
</file>

<file path=ppt/theme/theme1.xml><?xml version="1.0" encoding="utf-8"?>
<a:theme xmlns:a="http://schemas.openxmlformats.org/drawingml/2006/main" xmlns:r="http://schemas.openxmlformats.org/officeDocument/2006/relationships" name="Office ​​テーマ">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テーマ">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2019-04-21T10:19:21Z</dcterms:created>
  <dc:creator>1001</dc:creator>
</cp:coreProperties>
</file>